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4" r:id="rId3"/>
    <p:sldId id="270" r:id="rId4"/>
    <p:sldId id="272" r:id="rId5"/>
    <p:sldId id="271" r:id="rId6"/>
    <p:sldId id="265" r:id="rId7"/>
    <p:sldId id="263" r:id="rId8"/>
    <p:sldId id="269" r:id="rId9"/>
    <p:sldId id="267"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E7F0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C97A36-EFC3-2C46-467D-6C3E8F8C6EEF}"/>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 xmlns:a16="http://schemas.microsoft.com/office/drawing/2014/main" id="{626A209F-5C70-4143-2A33-6C454DB83E6F}"/>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 xmlns:a16="http://schemas.microsoft.com/office/drawing/2014/main" id="{A2A9B415-5F2E-4EF7-4C7F-88FBBBEFBC1C}"/>
              </a:ext>
            </a:extLst>
          </p:cNvPr>
          <p:cNvSpPr txBox="1">
            <a:spLocks noGrp="1"/>
          </p:cNvSpPr>
          <p:nvPr>
            <p:ph type="dt" sz="half" idx="7"/>
          </p:nvPr>
        </p:nvSpPr>
        <p:spPr/>
        <p:txBody>
          <a:bodyPr/>
          <a:lstStyle>
            <a:lvl1pPr>
              <a:defRPr/>
            </a:lvl1pPr>
          </a:lstStyle>
          <a:p>
            <a:pPr lvl="0"/>
            <a:fld id="{DF6CF81A-7671-4B54-9231-609D52010D9E}" type="datetime1">
              <a:rPr lang="en-US"/>
              <a:pPr lvl="0"/>
              <a:t>10/16/2023</a:t>
            </a:fld>
            <a:endParaRPr lang="en-US"/>
          </a:p>
        </p:txBody>
      </p:sp>
      <p:sp>
        <p:nvSpPr>
          <p:cNvPr id="5" name="Footer Placeholder 4">
            <a:extLst>
              <a:ext uri="{FF2B5EF4-FFF2-40B4-BE49-F238E27FC236}">
                <a16:creationId xmlns="" xmlns:a16="http://schemas.microsoft.com/office/drawing/2014/main" id="{6937D6C2-8679-040C-3C6C-5AE098B97B02}"/>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 xmlns:a16="http://schemas.microsoft.com/office/drawing/2014/main" id="{B89550BA-B86E-4DEF-9524-BEBAFB9648E5}"/>
              </a:ext>
            </a:extLst>
          </p:cNvPr>
          <p:cNvSpPr txBox="1">
            <a:spLocks noGrp="1"/>
          </p:cNvSpPr>
          <p:nvPr>
            <p:ph type="sldNum" sz="quarter" idx="8"/>
          </p:nvPr>
        </p:nvSpPr>
        <p:spPr/>
        <p:txBody>
          <a:bodyPr/>
          <a:lstStyle>
            <a:lvl1pPr>
              <a:defRPr/>
            </a:lvl1pPr>
          </a:lstStyle>
          <a:p>
            <a:pPr lvl="0"/>
            <a:fld id="{4F0AA628-F796-4CB6-B376-DA142EBDE4E5}" type="slidenum">
              <a:t>‹#›</a:t>
            </a:fld>
            <a:endParaRPr lang="en-US"/>
          </a:p>
        </p:txBody>
      </p:sp>
    </p:spTree>
    <p:extLst>
      <p:ext uri="{BB962C8B-B14F-4D97-AF65-F5344CB8AC3E}">
        <p14:creationId xmlns:p14="http://schemas.microsoft.com/office/powerpoint/2010/main" val="78490378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C0B706-D4A1-9D59-58A3-BC91DBFAEC5A}"/>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 xmlns:a16="http://schemas.microsoft.com/office/drawing/2014/main" id="{56A73417-822C-4BAE-8D40-1FCC07B3C88B}"/>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7D0A800-6118-ADB6-6E57-8BCFBDA5E87E}"/>
              </a:ext>
            </a:extLst>
          </p:cNvPr>
          <p:cNvSpPr txBox="1">
            <a:spLocks noGrp="1"/>
          </p:cNvSpPr>
          <p:nvPr>
            <p:ph type="dt" sz="half" idx="7"/>
          </p:nvPr>
        </p:nvSpPr>
        <p:spPr/>
        <p:txBody>
          <a:bodyPr/>
          <a:lstStyle>
            <a:lvl1pPr>
              <a:defRPr/>
            </a:lvl1pPr>
          </a:lstStyle>
          <a:p>
            <a:pPr lvl="0"/>
            <a:fld id="{B29DDC4F-367D-4CEC-939F-4E1C3399C9E5}" type="datetime1">
              <a:rPr lang="en-US"/>
              <a:pPr lvl="0"/>
              <a:t>10/16/2023</a:t>
            </a:fld>
            <a:endParaRPr lang="en-US"/>
          </a:p>
        </p:txBody>
      </p:sp>
      <p:sp>
        <p:nvSpPr>
          <p:cNvPr id="5" name="Footer Placeholder 4">
            <a:extLst>
              <a:ext uri="{FF2B5EF4-FFF2-40B4-BE49-F238E27FC236}">
                <a16:creationId xmlns="" xmlns:a16="http://schemas.microsoft.com/office/drawing/2014/main" id="{97167633-C96B-832B-69DD-1D960C394B9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 xmlns:a16="http://schemas.microsoft.com/office/drawing/2014/main" id="{6D586DAF-F3A2-1D7E-1A3D-896D809117F9}"/>
              </a:ext>
            </a:extLst>
          </p:cNvPr>
          <p:cNvSpPr txBox="1">
            <a:spLocks noGrp="1"/>
          </p:cNvSpPr>
          <p:nvPr>
            <p:ph type="sldNum" sz="quarter" idx="8"/>
          </p:nvPr>
        </p:nvSpPr>
        <p:spPr/>
        <p:txBody>
          <a:bodyPr/>
          <a:lstStyle>
            <a:lvl1pPr>
              <a:defRPr/>
            </a:lvl1pPr>
          </a:lstStyle>
          <a:p>
            <a:pPr lvl="0"/>
            <a:fld id="{F2B73E58-1964-4885-A453-506ADE8D8038}" type="slidenum">
              <a:t>‹#›</a:t>
            </a:fld>
            <a:endParaRPr lang="en-US"/>
          </a:p>
        </p:txBody>
      </p:sp>
    </p:spTree>
    <p:extLst>
      <p:ext uri="{BB962C8B-B14F-4D97-AF65-F5344CB8AC3E}">
        <p14:creationId xmlns:p14="http://schemas.microsoft.com/office/powerpoint/2010/main" val="124733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7FB35B2-0D3C-2EB9-D55B-47975713260D}"/>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 xmlns:a16="http://schemas.microsoft.com/office/drawing/2014/main" id="{60196AF4-3D9F-CEA0-D8EF-DC4E59DC55A3}"/>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47FF624-4751-3FF9-A6B3-7124DAFE71B6}"/>
              </a:ext>
            </a:extLst>
          </p:cNvPr>
          <p:cNvSpPr txBox="1">
            <a:spLocks noGrp="1"/>
          </p:cNvSpPr>
          <p:nvPr>
            <p:ph type="dt" sz="half" idx="7"/>
          </p:nvPr>
        </p:nvSpPr>
        <p:spPr/>
        <p:txBody>
          <a:bodyPr/>
          <a:lstStyle>
            <a:lvl1pPr>
              <a:defRPr/>
            </a:lvl1pPr>
          </a:lstStyle>
          <a:p>
            <a:pPr lvl="0"/>
            <a:fld id="{478DA451-E87C-4A42-9277-3926C0E525A7}" type="datetime1">
              <a:rPr lang="en-US"/>
              <a:pPr lvl="0"/>
              <a:t>10/16/2023</a:t>
            </a:fld>
            <a:endParaRPr lang="en-US"/>
          </a:p>
        </p:txBody>
      </p:sp>
      <p:sp>
        <p:nvSpPr>
          <p:cNvPr id="5" name="Footer Placeholder 4">
            <a:extLst>
              <a:ext uri="{FF2B5EF4-FFF2-40B4-BE49-F238E27FC236}">
                <a16:creationId xmlns="" xmlns:a16="http://schemas.microsoft.com/office/drawing/2014/main" id="{47F3672C-3954-2F5E-1B52-14107BF93763}"/>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 xmlns:a16="http://schemas.microsoft.com/office/drawing/2014/main" id="{54074FA8-9BE4-6E2C-29F1-6A2F4D53C93F}"/>
              </a:ext>
            </a:extLst>
          </p:cNvPr>
          <p:cNvSpPr txBox="1">
            <a:spLocks noGrp="1"/>
          </p:cNvSpPr>
          <p:nvPr>
            <p:ph type="sldNum" sz="quarter" idx="8"/>
          </p:nvPr>
        </p:nvSpPr>
        <p:spPr/>
        <p:txBody>
          <a:bodyPr/>
          <a:lstStyle>
            <a:lvl1pPr>
              <a:defRPr/>
            </a:lvl1pPr>
          </a:lstStyle>
          <a:p>
            <a:pPr lvl="0"/>
            <a:fld id="{D0F6CB5E-A457-4A36-873F-B462F4E15DFF}" type="slidenum">
              <a:t>‹#›</a:t>
            </a:fld>
            <a:endParaRPr lang="en-US"/>
          </a:p>
        </p:txBody>
      </p:sp>
    </p:spTree>
    <p:extLst>
      <p:ext uri="{BB962C8B-B14F-4D97-AF65-F5344CB8AC3E}">
        <p14:creationId xmlns:p14="http://schemas.microsoft.com/office/powerpoint/2010/main" val="4283740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913FE7-32CE-4B40-2466-007B90F39F0D}"/>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 xmlns:a16="http://schemas.microsoft.com/office/drawing/2014/main" id="{7BEF39A8-E9EE-B968-133C-956CDDB5AE00}"/>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24CADF-3158-D567-E26E-3EDB7965E3A0}"/>
              </a:ext>
            </a:extLst>
          </p:cNvPr>
          <p:cNvSpPr txBox="1">
            <a:spLocks noGrp="1"/>
          </p:cNvSpPr>
          <p:nvPr>
            <p:ph type="dt" sz="half" idx="7"/>
          </p:nvPr>
        </p:nvSpPr>
        <p:spPr/>
        <p:txBody>
          <a:bodyPr/>
          <a:lstStyle>
            <a:lvl1pPr>
              <a:defRPr/>
            </a:lvl1pPr>
          </a:lstStyle>
          <a:p>
            <a:pPr lvl="0"/>
            <a:fld id="{40516B90-45D3-4696-812D-6E998B6B6EB9}" type="datetime1">
              <a:rPr lang="en-US"/>
              <a:pPr lvl="0"/>
              <a:t>10/16/2023</a:t>
            </a:fld>
            <a:endParaRPr lang="en-US"/>
          </a:p>
        </p:txBody>
      </p:sp>
      <p:sp>
        <p:nvSpPr>
          <p:cNvPr id="5" name="Footer Placeholder 4">
            <a:extLst>
              <a:ext uri="{FF2B5EF4-FFF2-40B4-BE49-F238E27FC236}">
                <a16:creationId xmlns="" xmlns:a16="http://schemas.microsoft.com/office/drawing/2014/main" id="{A0AC5026-033E-43F7-CB06-5BF5E9974D5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 xmlns:a16="http://schemas.microsoft.com/office/drawing/2014/main" id="{9DA13835-6BD4-7DDB-9868-6C53742E2334}"/>
              </a:ext>
            </a:extLst>
          </p:cNvPr>
          <p:cNvSpPr txBox="1">
            <a:spLocks noGrp="1"/>
          </p:cNvSpPr>
          <p:nvPr>
            <p:ph type="sldNum" sz="quarter" idx="8"/>
          </p:nvPr>
        </p:nvSpPr>
        <p:spPr/>
        <p:txBody>
          <a:bodyPr/>
          <a:lstStyle>
            <a:lvl1pPr>
              <a:defRPr/>
            </a:lvl1pPr>
          </a:lstStyle>
          <a:p>
            <a:pPr lvl="0"/>
            <a:fld id="{BF2DFE3F-9E80-463A-8B09-B256B092E698}" type="slidenum">
              <a:t>‹#›</a:t>
            </a:fld>
            <a:endParaRPr lang="en-US"/>
          </a:p>
        </p:txBody>
      </p:sp>
    </p:spTree>
    <p:extLst>
      <p:ext uri="{BB962C8B-B14F-4D97-AF65-F5344CB8AC3E}">
        <p14:creationId xmlns:p14="http://schemas.microsoft.com/office/powerpoint/2010/main" val="793784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B3C077-9C8E-5947-BCFC-1C3455AAF932}"/>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 xmlns:a16="http://schemas.microsoft.com/office/drawing/2014/main" id="{25F39001-632B-8DEA-723B-91551CE04E5B}"/>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 xmlns:a16="http://schemas.microsoft.com/office/drawing/2014/main" id="{45F4A035-872A-F0D1-51A5-98829C09FE5F}"/>
              </a:ext>
            </a:extLst>
          </p:cNvPr>
          <p:cNvSpPr txBox="1">
            <a:spLocks noGrp="1"/>
          </p:cNvSpPr>
          <p:nvPr>
            <p:ph type="dt" sz="half" idx="7"/>
          </p:nvPr>
        </p:nvSpPr>
        <p:spPr/>
        <p:txBody>
          <a:bodyPr/>
          <a:lstStyle>
            <a:lvl1pPr>
              <a:defRPr/>
            </a:lvl1pPr>
          </a:lstStyle>
          <a:p>
            <a:pPr lvl="0"/>
            <a:fld id="{C2DCC47E-B8C1-450B-AF61-56DF795BD9DC}" type="datetime1">
              <a:rPr lang="en-US"/>
              <a:pPr lvl="0"/>
              <a:t>10/16/2023</a:t>
            </a:fld>
            <a:endParaRPr lang="en-US"/>
          </a:p>
        </p:txBody>
      </p:sp>
      <p:sp>
        <p:nvSpPr>
          <p:cNvPr id="5" name="Footer Placeholder 4">
            <a:extLst>
              <a:ext uri="{FF2B5EF4-FFF2-40B4-BE49-F238E27FC236}">
                <a16:creationId xmlns="" xmlns:a16="http://schemas.microsoft.com/office/drawing/2014/main" id="{D82BD7B1-04A3-2D44-8954-B20C450D093C}"/>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 xmlns:a16="http://schemas.microsoft.com/office/drawing/2014/main" id="{5ED92931-B2ED-4F95-2EFF-051E7DC89D83}"/>
              </a:ext>
            </a:extLst>
          </p:cNvPr>
          <p:cNvSpPr txBox="1">
            <a:spLocks noGrp="1"/>
          </p:cNvSpPr>
          <p:nvPr>
            <p:ph type="sldNum" sz="quarter" idx="8"/>
          </p:nvPr>
        </p:nvSpPr>
        <p:spPr/>
        <p:txBody>
          <a:bodyPr/>
          <a:lstStyle>
            <a:lvl1pPr>
              <a:defRPr/>
            </a:lvl1pPr>
          </a:lstStyle>
          <a:p>
            <a:pPr lvl="0"/>
            <a:fld id="{B848F9CC-0B74-46E7-A10F-E5CE6E739061}" type="slidenum">
              <a:t>‹#›</a:t>
            </a:fld>
            <a:endParaRPr lang="en-US"/>
          </a:p>
        </p:txBody>
      </p:sp>
    </p:spTree>
    <p:extLst>
      <p:ext uri="{BB962C8B-B14F-4D97-AF65-F5344CB8AC3E}">
        <p14:creationId xmlns:p14="http://schemas.microsoft.com/office/powerpoint/2010/main" val="251828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15E1A3-E848-179D-E81C-FF28F29F74B9}"/>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 xmlns:a16="http://schemas.microsoft.com/office/drawing/2014/main" id="{F58E67D7-2AA5-D349-8CF6-3B08BAB35168}"/>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28DC09A-35EC-F852-D807-463E639913F6}"/>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B5F9033D-E639-4E6A-AAFC-572693AA072C}"/>
              </a:ext>
            </a:extLst>
          </p:cNvPr>
          <p:cNvSpPr txBox="1">
            <a:spLocks noGrp="1"/>
          </p:cNvSpPr>
          <p:nvPr>
            <p:ph type="dt" sz="half" idx="7"/>
          </p:nvPr>
        </p:nvSpPr>
        <p:spPr/>
        <p:txBody>
          <a:bodyPr/>
          <a:lstStyle>
            <a:lvl1pPr>
              <a:defRPr/>
            </a:lvl1pPr>
          </a:lstStyle>
          <a:p>
            <a:pPr lvl="0"/>
            <a:fld id="{A17F4428-C7C1-444A-88F2-ECE11D84D9CC}" type="datetime1">
              <a:rPr lang="en-US"/>
              <a:pPr lvl="0"/>
              <a:t>10/16/2023</a:t>
            </a:fld>
            <a:endParaRPr lang="en-US"/>
          </a:p>
        </p:txBody>
      </p:sp>
      <p:sp>
        <p:nvSpPr>
          <p:cNvPr id="6" name="Footer Placeholder 5">
            <a:extLst>
              <a:ext uri="{FF2B5EF4-FFF2-40B4-BE49-F238E27FC236}">
                <a16:creationId xmlns="" xmlns:a16="http://schemas.microsoft.com/office/drawing/2014/main" id="{04DF3772-A4F4-4008-4743-4B40114BFC80}"/>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 xmlns:a16="http://schemas.microsoft.com/office/drawing/2014/main" id="{A04FD55A-505A-B30F-F27A-C92188C31675}"/>
              </a:ext>
            </a:extLst>
          </p:cNvPr>
          <p:cNvSpPr txBox="1">
            <a:spLocks noGrp="1"/>
          </p:cNvSpPr>
          <p:nvPr>
            <p:ph type="sldNum" sz="quarter" idx="8"/>
          </p:nvPr>
        </p:nvSpPr>
        <p:spPr/>
        <p:txBody>
          <a:bodyPr/>
          <a:lstStyle>
            <a:lvl1pPr>
              <a:defRPr/>
            </a:lvl1pPr>
          </a:lstStyle>
          <a:p>
            <a:pPr lvl="0"/>
            <a:fld id="{7B087C7D-AB6E-4CE8-8C0C-3C34C7E3514D}" type="slidenum">
              <a:t>‹#›</a:t>
            </a:fld>
            <a:endParaRPr lang="en-US"/>
          </a:p>
        </p:txBody>
      </p:sp>
    </p:spTree>
    <p:extLst>
      <p:ext uri="{BB962C8B-B14F-4D97-AF65-F5344CB8AC3E}">
        <p14:creationId xmlns:p14="http://schemas.microsoft.com/office/powerpoint/2010/main" val="3875057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23288-2859-6B2E-5C57-A34E16E59873}"/>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 xmlns:a16="http://schemas.microsoft.com/office/drawing/2014/main" id="{761BE044-59D8-CAD8-A4AE-4F17E39B6A07}"/>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 xmlns:a16="http://schemas.microsoft.com/office/drawing/2014/main" id="{F3256596-35C5-FBA9-A91D-40BABD1C911A}"/>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76E1B38C-4318-5201-D7E6-81FE87934E27}"/>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 xmlns:a16="http://schemas.microsoft.com/office/drawing/2014/main" id="{C34A3385-85BF-4079-0907-4CF2C5B0C79C}"/>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DC175EA-37AA-125B-EE9F-D0CF636A2C33}"/>
              </a:ext>
            </a:extLst>
          </p:cNvPr>
          <p:cNvSpPr txBox="1">
            <a:spLocks noGrp="1"/>
          </p:cNvSpPr>
          <p:nvPr>
            <p:ph type="dt" sz="half" idx="7"/>
          </p:nvPr>
        </p:nvSpPr>
        <p:spPr/>
        <p:txBody>
          <a:bodyPr/>
          <a:lstStyle>
            <a:lvl1pPr>
              <a:defRPr/>
            </a:lvl1pPr>
          </a:lstStyle>
          <a:p>
            <a:pPr lvl="0"/>
            <a:fld id="{AC9F5384-F867-4AEF-ABCD-002B71D61F07}" type="datetime1">
              <a:rPr lang="en-US"/>
              <a:pPr lvl="0"/>
              <a:t>10/16/2023</a:t>
            </a:fld>
            <a:endParaRPr lang="en-US"/>
          </a:p>
        </p:txBody>
      </p:sp>
      <p:sp>
        <p:nvSpPr>
          <p:cNvPr id="8" name="Footer Placeholder 7">
            <a:extLst>
              <a:ext uri="{FF2B5EF4-FFF2-40B4-BE49-F238E27FC236}">
                <a16:creationId xmlns="" xmlns:a16="http://schemas.microsoft.com/office/drawing/2014/main" id="{B29541DE-FEA7-43A6-5240-6DD870D7182A}"/>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 xmlns:a16="http://schemas.microsoft.com/office/drawing/2014/main" id="{A9495789-CE2C-DA2C-5D08-06A9302AC201}"/>
              </a:ext>
            </a:extLst>
          </p:cNvPr>
          <p:cNvSpPr txBox="1">
            <a:spLocks noGrp="1"/>
          </p:cNvSpPr>
          <p:nvPr>
            <p:ph type="sldNum" sz="quarter" idx="8"/>
          </p:nvPr>
        </p:nvSpPr>
        <p:spPr/>
        <p:txBody>
          <a:bodyPr/>
          <a:lstStyle>
            <a:lvl1pPr>
              <a:defRPr/>
            </a:lvl1pPr>
          </a:lstStyle>
          <a:p>
            <a:pPr lvl="0"/>
            <a:fld id="{2B981A60-D508-4775-AB80-06253FDC0A65}" type="slidenum">
              <a:t>‹#›</a:t>
            </a:fld>
            <a:endParaRPr lang="en-US"/>
          </a:p>
        </p:txBody>
      </p:sp>
    </p:spTree>
    <p:extLst>
      <p:ext uri="{BB962C8B-B14F-4D97-AF65-F5344CB8AC3E}">
        <p14:creationId xmlns:p14="http://schemas.microsoft.com/office/powerpoint/2010/main" val="214181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FAAC67-6476-7A02-2C95-6BE38F8F0183}"/>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 xmlns:a16="http://schemas.microsoft.com/office/drawing/2014/main" id="{86ECDA73-4BB9-6927-374A-BBDEC18F2389}"/>
              </a:ext>
            </a:extLst>
          </p:cNvPr>
          <p:cNvSpPr txBox="1">
            <a:spLocks noGrp="1"/>
          </p:cNvSpPr>
          <p:nvPr>
            <p:ph type="dt" sz="half" idx="7"/>
          </p:nvPr>
        </p:nvSpPr>
        <p:spPr/>
        <p:txBody>
          <a:bodyPr/>
          <a:lstStyle>
            <a:lvl1pPr>
              <a:defRPr/>
            </a:lvl1pPr>
          </a:lstStyle>
          <a:p>
            <a:pPr lvl="0"/>
            <a:fld id="{ECE7831B-1EAD-41CE-9D39-A551DF65C76A}" type="datetime1">
              <a:rPr lang="en-US"/>
              <a:pPr lvl="0"/>
              <a:t>10/16/2023</a:t>
            </a:fld>
            <a:endParaRPr lang="en-US"/>
          </a:p>
        </p:txBody>
      </p:sp>
      <p:sp>
        <p:nvSpPr>
          <p:cNvPr id="4" name="Footer Placeholder 3">
            <a:extLst>
              <a:ext uri="{FF2B5EF4-FFF2-40B4-BE49-F238E27FC236}">
                <a16:creationId xmlns="" xmlns:a16="http://schemas.microsoft.com/office/drawing/2014/main" id="{6F578C32-B1F2-0446-48DB-6D052278825D}"/>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 xmlns:a16="http://schemas.microsoft.com/office/drawing/2014/main" id="{CDCDB7AA-752F-1512-EF3E-C351186E262A}"/>
              </a:ext>
            </a:extLst>
          </p:cNvPr>
          <p:cNvSpPr txBox="1">
            <a:spLocks noGrp="1"/>
          </p:cNvSpPr>
          <p:nvPr>
            <p:ph type="sldNum" sz="quarter" idx="8"/>
          </p:nvPr>
        </p:nvSpPr>
        <p:spPr/>
        <p:txBody>
          <a:bodyPr/>
          <a:lstStyle>
            <a:lvl1pPr>
              <a:defRPr/>
            </a:lvl1pPr>
          </a:lstStyle>
          <a:p>
            <a:pPr lvl="0"/>
            <a:fld id="{BE25E38B-1899-484C-807D-0CC20D0F5B90}" type="slidenum">
              <a:t>‹#›</a:t>
            </a:fld>
            <a:endParaRPr lang="en-US"/>
          </a:p>
        </p:txBody>
      </p:sp>
    </p:spTree>
    <p:extLst>
      <p:ext uri="{BB962C8B-B14F-4D97-AF65-F5344CB8AC3E}">
        <p14:creationId xmlns:p14="http://schemas.microsoft.com/office/powerpoint/2010/main" val="328515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535E5AA-B2ED-394B-27CE-D3923738D623}"/>
              </a:ext>
            </a:extLst>
          </p:cNvPr>
          <p:cNvSpPr txBox="1">
            <a:spLocks noGrp="1"/>
          </p:cNvSpPr>
          <p:nvPr>
            <p:ph type="dt" sz="half" idx="7"/>
          </p:nvPr>
        </p:nvSpPr>
        <p:spPr/>
        <p:txBody>
          <a:bodyPr/>
          <a:lstStyle>
            <a:lvl1pPr>
              <a:defRPr/>
            </a:lvl1pPr>
          </a:lstStyle>
          <a:p>
            <a:pPr lvl="0"/>
            <a:fld id="{C56F8C25-B27D-432F-89ED-46F044150F34}" type="datetime1">
              <a:rPr lang="en-US"/>
              <a:pPr lvl="0"/>
              <a:t>10/16/2023</a:t>
            </a:fld>
            <a:endParaRPr lang="en-US"/>
          </a:p>
        </p:txBody>
      </p:sp>
      <p:sp>
        <p:nvSpPr>
          <p:cNvPr id="3" name="Footer Placeholder 2">
            <a:extLst>
              <a:ext uri="{FF2B5EF4-FFF2-40B4-BE49-F238E27FC236}">
                <a16:creationId xmlns="" xmlns:a16="http://schemas.microsoft.com/office/drawing/2014/main" id="{58DEFC32-D192-9BA3-9334-4FDAE50D45DE}"/>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 xmlns:a16="http://schemas.microsoft.com/office/drawing/2014/main" id="{AA89BC23-21F0-57A5-9AA0-85D74370B4FD}"/>
              </a:ext>
            </a:extLst>
          </p:cNvPr>
          <p:cNvSpPr txBox="1">
            <a:spLocks noGrp="1"/>
          </p:cNvSpPr>
          <p:nvPr>
            <p:ph type="sldNum" sz="quarter" idx="8"/>
          </p:nvPr>
        </p:nvSpPr>
        <p:spPr/>
        <p:txBody>
          <a:bodyPr/>
          <a:lstStyle>
            <a:lvl1pPr>
              <a:defRPr/>
            </a:lvl1pPr>
          </a:lstStyle>
          <a:p>
            <a:pPr lvl="0"/>
            <a:fld id="{1D3D0295-BF01-4C5D-B860-E66EC4219675}" type="slidenum">
              <a:t>‹#›</a:t>
            </a:fld>
            <a:endParaRPr lang="en-US"/>
          </a:p>
        </p:txBody>
      </p:sp>
    </p:spTree>
    <p:extLst>
      <p:ext uri="{BB962C8B-B14F-4D97-AF65-F5344CB8AC3E}">
        <p14:creationId xmlns:p14="http://schemas.microsoft.com/office/powerpoint/2010/main" val="474725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CD78C0-954F-33ED-3604-4D481C686AE5}"/>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 xmlns:a16="http://schemas.microsoft.com/office/drawing/2014/main" id="{F4DD8B34-41A1-2278-4684-3F2793608F6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59B2AE4-43AD-A925-D129-D89260DB0EC8}"/>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 xmlns:a16="http://schemas.microsoft.com/office/drawing/2014/main" id="{00A2CBB7-9581-FB8D-A236-67FD0D24C00A}"/>
              </a:ext>
            </a:extLst>
          </p:cNvPr>
          <p:cNvSpPr txBox="1">
            <a:spLocks noGrp="1"/>
          </p:cNvSpPr>
          <p:nvPr>
            <p:ph type="dt" sz="half" idx="7"/>
          </p:nvPr>
        </p:nvSpPr>
        <p:spPr/>
        <p:txBody>
          <a:bodyPr/>
          <a:lstStyle>
            <a:lvl1pPr>
              <a:defRPr/>
            </a:lvl1pPr>
          </a:lstStyle>
          <a:p>
            <a:pPr lvl="0"/>
            <a:fld id="{D526889D-A900-4E7A-866B-4AF5A75FACE9}" type="datetime1">
              <a:rPr lang="en-US"/>
              <a:pPr lvl="0"/>
              <a:t>10/16/2023</a:t>
            </a:fld>
            <a:endParaRPr lang="en-US"/>
          </a:p>
        </p:txBody>
      </p:sp>
      <p:sp>
        <p:nvSpPr>
          <p:cNvPr id="6" name="Footer Placeholder 5">
            <a:extLst>
              <a:ext uri="{FF2B5EF4-FFF2-40B4-BE49-F238E27FC236}">
                <a16:creationId xmlns="" xmlns:a16="http://schemas.microsoft.com/office/drawing/2014/main" id="{DDC5AAC5-31E9-6DC0-0A8C-2329B82BF0F9}"/>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 xmlns:a16="http://schemas.microsoft.com/office/drawing/2014/main" id="{3B4C30D1-199C-99E6-179D-FB96C1CBA436}"/>
              </a:ext>
            </a:extLst>
          </p:cNvPr>
          <p:cNvSpPr txBox="1">
            <a:spLocks noGrp="1"/>
          </p:cNvSpPr>
          <p:nvPr>
            <p:ph type="sldNum" sz="quarter" idx="8"/>
          </p:nvPr>
        </p:nvSpPr>
        <p:spPr/>
        <p:txBody>
          <a:bodyPr/>
          <a:lstStyle>
            <a:lvl1pPr>
              <a:defRPr/>
            </a:lvl1pPr>
          </a:lstStyle>
          <a:p>
            <a:pPr lvl="0"/>
            <a:fld id="{ECFE6041-3B21-4D9D-B6AC-43A3496784F4}" type="slidenum">
              <a:t>‹#›</a:t>
            </a:fld>
            <a:endParaRPr lang="en-US"/>
          </a:p>
        </p:txBody>
      </p:sp>
    </p:spTree>
    <p:extLst>
      <p:ext uri="{BB962C8B-B14F-4D97-AF65-F5344CB8AC3E}">
        <p14:creationId xmlns:p14="http://schemas.microsoft.com/office/powerpoint/2010/main" val="525511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868D03-7729-7643-7749-CFC93922E67B}"/>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 xmlns:a16="http://schemas.microsoft.com/office/drawing/2014/main" id="{8F254B0D-DC37-61BD-0F9A-ECA934654CE9}"/>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 xmlns:a16="http://schemas.microsoft.com/office/drawing/2014/main" id="{5119AB68-561D-A2B1-04B8-C61347ABFDE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 xmlns:a16="http://schemas.microsoft.com/office/drawing/2014/main" id="{F583471E-5A08-E6B0-10CF-784A78894950}"/>
              </a:ext>
            </a:extLst>
          </p:cNvPr>
          <p:cNvSpPr txBox="1">
            <a:spLocks noGrp="1"/>
          </p:cNvSpPr>
          <p:nvPr>
            <p:ph type="dt" sz="half" idx="7"/>
          </p:nvPr>
        </p:nvSpPr>
        <p:spPr/>
        <p:txBody>
          <a:bodyPr/>
          <a:lstStyle>
            <a:lvl1pPr>
              <a:defRPr/>
            </a:lvl1pPr>
          </a:lstStyle>
          <a:p>
            <a:pPr lvl="0"/>
            <a:fld id="{C16CEA3E-95E7-4FB5-8890-F114558FF88A}" type="datetime1">
              <a:rPr lang="en-US"/>
              <a:pPr lvl="0"/>
              <a:t>10/16/2023</a:t>
            </a:fld>
            <a:endParaRPr lang="en-US"/>
          </a:p>
        </p:txBody>
      </p:sp>
      <p:sp>
        <p:nvSpPr>
          <p:cNvPr id="6" name="Footer Placeholder 5">
            <a:extLst>
              <a:ext uri="{FF2B5EF4-FFF2-40B4-BE49-F238E27FC236}">
                <a16:creationId xmlns="" xmlns:a16="http://schemas.microsoft.com/office/drawing/2014/main" id="{D895BA94-7C16-3998-0026-7030D6BCD40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 xmlns:a16="http://schemas.microsoft.com/office/drawing/2014/main" id="{CFF6A39B-EC7B-D3CD-C68F-7DE1C0EC3E80}"/>
              </a:ext>
            </a:extLst>
          </p:cNvPr>
          <p:cNvSpPr txBox="1">
            <a:spLocks noGrp="1"/>
          </p:cNvSpPr>
          <p:nvPr>
            <p:ph type="sldNum" sz="quarter" idx="8"/>
          </p:nvPr>
        </p:nvSpPr>
        <p:spPr/>
        <p:txBody>
          <a:bodyPr/>
          <a:lstStyle>
            <a:lvl1pPr>
              <a:defRPr/>
            </a:lvl1pPr>
          </a:lstStyle>
          <a:p>
            <a:pPr lvl="0"/>
            <a:fld id="{A0D2E9F2-F25C-407F-81C3-AC3BA63121AF}" type="slidenum">
              <a:t>‹#›</a:t>
            </a:fld>
            <a:endParaRPr lang="en-US"/>
          </a:p>
        </p:txBody>
      </p:sp>
    </p:spTree>
    <p:extLst>
      <p:ext uri="{BB962C8B-B14F-4D97-AF65-F5344CB8AC3E}">
        <p14:creationId xmlns:p14="http://schemas.microsoft.com/office/powerpoint/2010/main" val="287154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AAEBA58A-C7A9-30E8-8870-3BC075B249BC}"/>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 xmlns:a16="http://schemas.microsoft.com/office/drawing/2014/main" id="{4476C50E-0545-6043-76F3-3DF68A00C459}"/>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8A27EA3-4C2C-E20A-9E9B-1CA94B35AFAF}"/>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F6686947-7B02-4819-BCAA-D28C01C8767A}" type="datetime1">
              <a:rPr lang="en-US"/>
              <a:pPr lvl="0"/>
              <a:t>10/16/2023</a:t>
            </a:fld>
            <a:endParaRPr lang="en-US"/>
          </a:p>
        </p:txBody>
      </p:sp>
      <p:sp>
        <p:nvSpPr>
          <p:cNvPr id="5" name="Footer Placeholder 4">
            <a:extLst>
              <a:ext uri="{FF2B5EF4-FFF2-40B4-BE49-F238E27FC236}">
                <a16:creationId xmlns="" xmlns:a16="http://schemas.microsoft.com/office/drawing/2014/main" id="{955784DD-085D-8E57-F893-B0777AA80687}"/>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 xmlns:a16="http://schemas.microsoft.com/office/drawing/2014/main" id="{B9C0E38C-677C-9F0D-E460-7C9396279715}"/>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BA224AD5-9F82-47DB-80AA-A655170FEE93}"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pic>
        <p:nvPicPr>
          <p:cNvPr id="2" name="Picture 5">
            <a:extLst>
              <a:ext uri="{FF2B5EF4-FFF2-40B4-BE49-F238E27FC236}">
                <a16:creationId xmlns="" xmlns:a16="http://schemas.microsoft.com/office/drawing/2014/main" id="{B8E5A6F9-1815-D698-6206-88F2153BCEF2}"/>
              </a:ext>
            </a:extLst>
          </p:cNvPr>
          <p:cNvPicPr>
            <a:picLocks noChangeAspect="1"/>
          </p:cNvPicPr>
          <p:nvPr/>
        </p:nvPicPr>
        <p:blipFill>
          <a:blip r:embed="rId2"/>
          <a:stretch>
            <a:fillRect/>
          </a:stretch>
        </p:blipFill>
        <p:spPr>
          <a:xfrm>
            <a:off x="3227" y="0"/>
            <a:ext cx="12188778" cy="6858000"/>
          </a:xfrm>
          <a:prstGeom prst="rect">
            <a:avLst/>
          </a:prstGeom>
          <a:noFill/>
          <a:ln cap="flat">
            <a:noFill/>
          </a:ln>
        </p:spPr>
      </p:pic>
      <p:sp>
        <p:nvSpPr>
          <p:cNvPr id="6" name="Subtitle 5">
            <a:extLst>
              <a:ext uri="{FF2B5EF4-FFF2-40B4-BE49-F238E27FC236}">
                <a16:creationId xmlns="" xmlns:a16="http://schemas.microsoft.com/office/drawing/2014/main" id="{F05C427F-03D1-EC39-F6A7-48EEDFF36C52}"/>
              </a:ext>
            </a:extLst>
          </p:cNvPr>
          <p:cNvSpPr>
            <a:spLocks noGrp="1"/>
          </p:cNvSpPr>
          <p:nvPr>
            <p:ph type="subTitle" idx="1"/>
          </p:nvPr>
        </p:nvSpPr>
        <p:spPr>
          <a:xfrm>
            <a:off x="417531" y="2378609"/>
            <a:ext cx="6768227" cy="1688423"/>
          </a:xfrm>
        </p:spPr>
        <p:txBody>
          <a:bodyPr>
            <a:noAutofit/>
          </a:bodyPr>
          <a:lstStyle/>
          <a:p>
            <a:pPr algn="ctr">
              <a:lnSpc>
                <a:spcPct val="100000"/>
              </a:lnSpc>
              <a:spcAft>
                <a:spcPts val="1200"/>
              </a:spcAft>
            </a:pPr>
            <a:r>
              <a:rPr lang="en-US" sz="3200" b="1" dirty="0" err="1">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Informare</a:t>
            </a:r>
            <a:r>
              <a:rPr lang="en-US" sz="3200" b="1" dirty="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o-RO" sz="3200" b="1" dirty="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referitoare </a:t>
            </a:r>
            <a:r>
              <a:rPr lang="ro-RO" sz="3200" b="1">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a:t>
            </a:r>
            <a:r>
              <a:rPr lang="ro-RO" sz="3200" b="1" smtClean="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etapizarea proiectelor și modificarea PR SVO 2021-2027 </a:t>
            </a:r>
            <a:endParaRPr lang="en-US" sz="3200" b="1" dirty="0">
              <a:solidFill>
                <a:srgbClr val="0033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object 12">
            <a:extLst>
              <a:ext uri="{FF2B5EF4-FFF2-40B4-BE49-F238E27FC236}">
                <a16:creationId xmlns="" xmlns:a16="http://schemas.microsoft.com/office/drawing/2014/main" id="{47572EB9-C103-4CA9-9C9E-05AEA1A71B9B}"/>
              </a:ext>
            </a:extLst>
          </p:cNvPr>
          <p:cNvSpPr txBox="1"/>
          <p:nvPr/>
        </p:nvSpPr>
        <p:spPr>
          <a:xfrm>
            <a:off x="3146012" y="6288832"/>
            <a:ext cx="4800925" cy="391293"/>
          </a:xfrm>
          <a:prstGeom prst="rect">
            <a:avLst/>
          </a:prstGeom>
          <a:solidFill>
            <a:srgbClr val="E7F0F9"/>
          </a:solidFill>
        </p:spPr>
        <p:txBody>
          <a:bodyPr vert="horz" wrap="square" lIns="0" tIns="9049" rIns="0" bIns="0" rtlCol="0">
            <a:spAutoFit/>
          </a:bodyPr>
          <a:lstStyle/>
          <a:p>
            <a:pPr algn="ctr">
              <a:spcBef>
                <a:spcPts val="71"/>
              </a:spcBef>
            </a:pPr>
            <a:r>
              <a:rPr lang="en-GB" sz="1200" b="1" spc="172" dirty="0">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5-A REUNIUNE a CM PR SV </a:t>
            </a:r>
            <a:r>
              <a:rPr lang="en-GB" sz="1200" b="1" spc="172" dirty="0" err="1">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Oltenia</a:t>
            </a:r>
            <a:r>
              <a:rPr lang="en-GB" sz="1200" b="1" spc="172" dirty="0">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2021-2027</a:t>
            </a:r>
            <a:r>
              <a:rPr lang="ro-RO" sz="1200" b="1" spc="172" dirty="0">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GB" sz="1200" b="1" spc="172" dirty="0">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spcBef>
                <a:spcPts val="71"/>
              </a:spcBef>
            </a:pPr>
            <a:r>
              <a:rPr lang="en-GB" sz="1200" b="1" spc="172" dirty="0">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17 </a:t>
            </a:r>
            <a:r>
              <a:rPr lang="en-GB" sz="1200" b="1" spc="172" dirty="0" err="1">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octombrie</a:t>
            </a:r>
            <a:r>
              <a:rPr lang="en-GB" sz="1200" b="1" spc="172" dirty="0">
                <a:solidFill>
                  <a:srgbClr val="0062A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71562" y="372872"/>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6" name="Title 1">
            <a:extLst>
              <a:ext uri="{FF2B5EF4-FFF2-40B4-BE49-F238E27FC236}">
                <a16:creationId xmlns="" xmlns:a16="http://schemas.microsoft.com/office/drawing/2014/main" id="{5D6B806F-F23C-8CE4-6476-A955EFEEFC00}"/>
              </a:ext>
            </a:extLst>
          </p:cNvPr>
          <p:cNvSpPr txBox="1">
            <a:spLocks/>
          </p:cNvSpPr>
          <p:nvPr/>
        </p:nvSpPr>
        <p:spPr bwMode="auto">
          <a:xfrm>
            <a:off x="4010906" y="2453303"/>
            <a:ext cx="4170186" cy="994742"/>
          </a:xfrm>
          <a:prstGeom prst="rect">
            <a:avLst/>
          </a:prstGeom>
          <a:ln>
            <a:miter lim="800000"/>
            <a:headEnd/>
            <a:tailEnd/>
          </a:ln>
        </p:spPr>
        <p:txBody>
          <a:bodyPr vert="horz" wrap="square" lIns="60186" tIns="30093" rIns="60186" bIns="30093" numCol="1" anchor="t" anchorCtr="0" compatLnSpc="1">
            <a:prstTxWarp prst="textNoShape">
              <a:avLst/>
            </a:prstTxWarp>
          </a:bodyPr>
          <a:lstStyle/>
          <a:p>
            <a:pPr algn="ctr">
              <a:spcBef>
                <a:spcPct val="0"/>
              </a:spcBef>
              <a:defRPr/>
            </a:pPr>
            <a:r>
              <a:rPr lang="ro-RO" sz="3600" b="1" dirty="0">
                <a:solidFill>
                  <a:srgbClr val="000099"/>
                </a:solidFill>
                <a:effectLst>
                  <a:outerShdw blurRad="38100" dist="38100" dir="2700000" algn="tl">
                    <a:srgbClr val="000000">
                      <a:alpha val="43137"/>
                    </a:srgbClr>
                  </a:outerShdw>
                </a:effectLst>
                <a:latin typeface="Calibri Light" panose="020F0302020204030204"/>
              </a:rPr>
              <a:t>Vă mulțumim!</a:t>
            </a:r>
          </a:p>
        </p:txBody>
      </p:sp>
      <p:pic>
        <p:nvPicPr>
          <p:cNvPr id="8" name="Picture 6" descr="adr4 modificat">
            <a:extLst>
              <a:ext uri="{FF2B5EF4-FFF2-40B4-BE49-F238E27FC236}">
                <a16:creationId xmlns="" xmlns:a16="http://schemas.microsoft.com/office/drawing/2014/main" id="{D1EABDB4-6165-AD0B-06B6-5A9BF618D423}"/>
              </a:ext>
            </a:extLst>
          </p:cNvPr>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933440" y="3987776"/>
            <a:ext cx="2325118" cy="915514"/>
          </a:xfrm>
          <a:prstGeom prst="rect">
            <a:avLst/>
          </a:prstGeom>
          <a:noFill/>
          <a:ln w="9525">
            <a:noFill/>
            <a:miter lim="800000"/>
            <a:headEnd/>
            <a:tailEnd/>
          </a:ln>
        </p:spPr>
      </p:pic>
      <p:sp>
        <p:nvSpPr>
          <p:cNvPr id="2" name="TextBox 1"/>
          <p:cNvSpPr txBox="1"/>
          <p:nvPr/>
        </p:nvSpPr>
        <p:spPr>
          <a:xfrm>
            <a:off x="5242560" y="5357644"/>
            <a:ext cx="1706878" cy="646331"/>
          </a:xfrm>
          <a:prstGeom prst="rect">
            <a:avLst/>
          </a:prstGeom>
          <a:noFill/>
        </p:spPr>
        <p:txBody>
          <a:bodyPr wrap="none" rtlCol="0">
            <a:spAutoFit/>
          </a:bodyPr>
          <a:lstStyle/>
          <a:p>
            <a:pPr algn="ctr"/>
            <a:r>
              <a:rPr lang="ro-RO" smtClean="0"/>
              <a:t>Octombrie 2023</a:t>
            </a:r>
          </a:p>
          <a:p>
            <a:pPr algn="ctr"/>
            <a:r>
              <a:rPr lang="ro-RO" smtClean="0"/>
              <a:t>Slatina</a:t>
            </a:r>
            <a:endParaRPr lang="ro-RO"/>
          </a:p>
        </p:txBody>
      </p:sp>
    </p:spTree>
    <p:extLst>
      <p:ext uri="{BB962C8B-B14F-4D97-AF65-F5344CB8AC3E}">
        <p14:creationId xmlns:p14="http://schemas.microsoft.com/office/powerpoint/2010/main" val="3916704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1154162"/>
          </a:xfrm>
          <a:prstGeom prst="rect">
            <a:avLst/>
          </a:prstGeom>
          <a:noFill/>
        </p:spPr>
        <p:txBody>
          <a:bodyPr wrap="square">
            <a:spAutoFit/>
          </a:bodyPr>
          <a:lstStyle/>
          <a:p>
            <a:pPr algn="ctr">
              <a:lnSpc>
                <a:spcPct val="115000"/>
              </a:lnSpc>
              <a:spcAft>
                <a:spcPts val="1000"/>
              </a:spcAft>
            </a:pP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ORDONANȚA DE URGENȚĂ A GUVERNULUI nr. 36/2023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privind</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stabilirea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cadrului</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general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pentru</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închiderea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programelor</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operaționale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finanțate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perioada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de </a:t>
            </a:r>
            <a:r>
              <a:rPr lang="en-GB" sz="2000" b="1" i="1"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programare</a:t>
            </a:r>
            <a:r>
              <a:rPr lang="en-GB" sz="2000" b="1" i="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smtClean="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2014-2020</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499447" y="2324888"/>
            <a:ext cx="11193106" cy="3400931"/>
          </a:xfrm>
          <a:prstGeom prst="rect">
            <a:avLst/>
          </a:prstGeom>
          <a:noFill/>
        </p:spPr>
        <p:txBody>
          <a:bodyPr wrap="square">
            <a:spAutoFit/>
          </a:bodyPr>
          <a:lstStyle/>
          <a:p>
            <a:pPr marL="285750" indent="-285750" algn="just">
              <a:spcAft>
                <a:spcPts val="1200"/>
              </a:spcAft>
              <a:buFont typeface="Wingdings" panose="05000000000000000000" pitchFamily="2" charset="2"/>
              <a:buChar char="q"/>
            </a:pPr>
            <a:r>
              <a:rPr lang="ro-RO" sz="1500" dirty="0">
                <a:solidFill>
                  <a:srgbClr val="002060"/>
                </a:solidFill>
                <a:cs typeface="Times New Roman" panose="02020603050405020304" pitchFamily="18" charset="0"/>
              </a:rPr>
              <a:t>In linii generale, a</a:t>
            </a:r>
            <a:r>
              <a:rPr lang="en-US" sz="1500" dirty="0" err="1">
                <a:solidFill>
                  <a:srgbClr val="002060"/>
                </a:solidFill>
                <a:cs typeface="Times New Roman" panose="02020603050405020304" pitchFamily="18" charset="0"/>
              </a:rPr>
              <a:t>cest</a:t>
            </a:r>
            <a:r>
              <a:rPr lang="en-US" sz="1500" dirty="0">
                <a:solidFill>
                  <a:srgbClr val="002060"/>
                </a:solidFill>
                <a:cs typeface="Times New Roman" panose="02020603050405020304" pitchFamily="18" charset="0"/>
              </a:rPr>
              <a:t> act </a:t>
            </a:r>
            <a:r>
              <a:rPr lang="en-US" sz="1500" dirty="0" err="1">
                <a:solidFill>
                  <a:srgbClr val="002060"/>
                </a:solidFill>
                <a:cs typeface="Times New Roman" panose="02020603050405020304" pitchFamily="18" charset="0"/>
              </a:rPr>
              <a:t>normativ</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stabilește</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cadrul</a:t>
            </a:r>
            <a:r>
              <a:rPr lang="en-US" sz="1500" dirty="0">
                <a:solidFill>
                  <a:srgbClr val="002060"/>
                </a:solidFill>
                <a:cs typeface="Times New Roman" panose="02020603050405020304" pitchFamily="18" charset="0"/>
              </a:rPr>
              <a:t> legal </a:t>
            </a:r>
            <a:r>
              <a:rPr lang="en-US" sz="1500" dirty="0" err="1">
                <a:solidFill>
                  <a:srgbClr val="002060"/>
                </a:solidFill>
                <a:cs typeface="Times New Roman" panose="02020603050405020304" pitchFamily="18" charset="0"/>
              </a:rPr>
              <a:t>național</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necesar</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închiderii</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programelor</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finanțate</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în</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perioada</a:t>
            </a:r>
            <a:r>
              <a:rPr lang="en-US" sz="1500" dirty="0">
                <a:solidFill>
                  <a:srgbClr val="002060"/>
                </a:solidFill>
                <a:cs typeface="Times New Roman" panose="02020603050405020304" pitchFamily="18" charset="0"/>
              </a:rPr>
              <a:t> 2014-2020 </a:t>
            </a:r>
            <a:r>
              <a:rPr lang="en-US" sz="1500" dirty="0" err="1" smtClean="0">
                <a:solidFill>
                  <a:srgbClr val="002060"/>
                </a:solidFill>
                <a:cs typeface="Times New Roman" panose="02020603050405020304" pitchFamily="18" charset="0"/>
              </a:rPr>
              <a:t>până</a:t>
            </a:r>
            <a:r>
              <a:rPr lang="en-US" sz="1500" dirty="0" smtClean="0">
                <a:solidFill>
                  <a:srgbClr val="002060"/>
                </a:solidFill>
                <a:cs typeface="Times New Roman" panose="02020603050405020304" pitchFamily="18" charset="0"/>
              </a:rPr>
              <a:t> </a:t>
            </a:r>
            <a:r>
              <a:rPr lang="en-US" sz="1500" dirty="0">
                <a:solidFill>
                  <a:srgbClr val="002060"/>
                </a:solidFill>
                <a:cs typeface="Times New Roman" panose="02020603050405020304" pitchFamily="18" charset="0"/>
              </a:rPr>
              <a:t>la data de 15 </a:t>
            </a:r>
            <a:r>
              <a:rPr lang="en-US" sz="1500" dirty="0" err="1">
                <a:solidFill>
                  <a:srgbClr val="002060"/>
                </a:solidFill>
                <a:cs typeface="Times New Roman" panose="02020603050405020304" pitchFamily="18" charset="0"/>
              </a:rPr>
              <a:t>februarie</a:t>
            </a:r>
            <a:r>
              <a:rPr lang="en-US" sz="1500" dirty="0">
                <a:solidFill>
                  <a:srgbClr val="002060"/>
                </a:solidFill>
                <a:cs typeface="Times New Roman" panose="02020603050405020304" pitchFamily="18" charset="0"/>
              </a:rPr>
              <a:t> 2025, </a:t>
            </a:r>
            <a:r>
              <a:rPr lang="en-US" sz="1500" dirty="0" err="1">
                <a:solidFill>
                  <a:srgbClr val="002060"/>
                </a:solidFill>
                <a:cs typeface="Times New Roman" panose="02020603050405020304" pitchFamily="18" charset="0"/>
              </a:rPr>
              <a:t>în</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conformitate</a:t>
            </a:r>
            <a:r>
              <a:rPr lang="en-US" sz="1500" dirty="0">
                <a:solidFill>
                  <a:srgbClr val="002060"/>
                </a:solidFill>
                <a:cs typeface="Times New Roman" panose="02020603050405020304" pitchFamily="18" charset="0"/>
              </a:rPr>
              <a:t> cu </a:t>
            </a:r>
            <a:r>
              <a:rPr lang="en-US" sz="1500" dirty="0" err="1">
                <a:solidFill>
                  <a:srgbClr val="002060"/>
                </a:solidFill>
                <a:cs typeface="Times New Roman" panose="02020603050405020304" pitchFamily="18" charset="0"/>
              </a:rPr>
              <a:t>prevederile</a:t>
            </a:r>
            <a:r>
              <a:rPr lang="en-US" sz="1500" dirty="0">
                <a:solidFill>
                  <a:srgbClr val="002060"/>
                </a:solidFill>
                <a:cs typeface="Times New Roman" panose="02020603050405020304" pitchFamily="18" charset="0"/>
              </a:rPr>
              <a:t> </a:t>
            </a:r>
            <a:r>
              <a:rPr lang="en-US" sz="1500" dirty="0" err="1">
                <a:solidFill>
                  <a:srgbClr val="002060"/>
                </a:solidFill>
                <a:cs typeface="Times New Roman" panose="02020603050405020304" pitchFamily="18" charset="0"/>
              </a:rPr>
              <a:t>Comisiei</a:t>
            </a:r>
            <a:r>
              <a:rPr lang="en-US" sz="1500" dirty="0">
                <a:solidFill>
                  <a:srgbClr val="002060"/>
                </a:solidFill>
                <a:cs typeface="Times New Roman" panose="02020603050405020304" pitchFamily="18" charset="0"/>
              </a:rPr>
              <a:t> Europene.</a:t>
            </a:r>
            <a:endParaRPr lang="ro-RO" sz="1500" dirty="0">
              <a:solidFill>
                <a:srgbClr val="002060"/>
              </a:solidFill>
              <a:cs typeface="Times New Roman" panose="02020603050405020304" pitchFamily="18" charset="0"/>
            </a:endParaRPr>
          </a:p>
          <a:p>
            <a:pPr marL="285750" indent="-285750" algn="just">
              <a:spcAft>
                <a:spcPts val="600"/>
              </a:spcAft>
              <a:buFont typeface="Wingdings" panose="05000000000000000000" pitchFamily="2" charset="2"/>
              <a:buChar char="q"/>
            </a:pPr>
            <a:r>
              <a:rPr lang="ro-RO" sz="1500" dirty="0">
                <a:solidFill>
                  <a:srgbClr val="002060"/>
                </a:solidFill>
                <a:cs typeface="Times New Roman" panose="02020603050405020304" pitchFamily="18" charset="0"/>
              </a:rPr>
              <a:t>In mod specific, actul normativ reglementează:</a:t>
            </a:r>
          </a:p>
          <a:p>
            <a:pPr marL="742950" lvl="1" indent="-285750" algn="just">
              <a:spcAft>
                <a:spcPts val="1200"/>
              </a:spcAft>
              <a:buFont typeface="Wingdings" panose="05000000000000000000" pitchFamily="2" charset="2"/>
              <a:buChar char="ü"/>
            </a:pPr>
            <a:r>
              <a:rPr lang="ro-RO" sz="1500" dirty="0">
                <a:solidFill>
                  <a:srgbClr val="002060"/>
                </a:solidFill>
                <a:cs typeface="Times New Roman" panose="02020603050405020304" pitchFamily="18" charset="0"/>
              </a:rPr>
              <a:t>Cadrul general privind măsurile, activitățile, condițiile și termenele generale care trebuie respectate de către toate structurile implicate în închiderea programelor operaționale, finanțate în perioada de programare 2014-2020 din Fondul European de Dezvoltare Regională, Fondul Social European, Fondul de Coeziune și Fondul European pentru Pescuit și Afaceri Maritime, Fondul de ajutor european pentru cele mai defavorizate persoane, asigurând abordarea unitară a procesului de închidere a programelor operaționale;</a:t>
            </a:r>
          </a:p>
          <a:p>
            <a:pPr marL="742950" lvl="1" indent="-285750" algn="just">
              <a:spcAft>
                <a:spcPts val="1200"/>
              </a:spcAft>
              <a:buFont typeface="Wingdings" panose="05000000000000000000" pitchFamily="2" charset="2"/>
              <a:buChar char="ü"/>
            </a:pPr>
            <a:r>
              <a:rPr lang="ro-RO" sz="1500" dirty="0">
                <a:solidFill>
                  <a:srgbClr val="002060"/>
                </a:solidFill>
                <a:cs typeface="Times New Roman" panose="02020603050405020304" pitchFamily="18" charset="0"/>
              </a:rPr>
              <a:t>Modalitățile prin care proiectele / operațiunile nefinalizate în exercițiul financiar 2014-2020 pot fi continuate din fondurile alocate pentru perioada de programare 2021-2027.</a:t>
            </a:r>
          </a:p>
          <a:p>
            <a:pPr marL="742950" lvl="1" indent="-285750" algn="just">
              <a:spcAft>
                <a:spcPts val="600"/>
              </a:spcAft>
              <a:buFont typeface="Wingdings" panose="05000000000000000000" pitchFamily="2" charset="2"/>
              <a:buChar char="ü"/>
            </a:pPr>
            <a:r>
              <a:rPr lang="ro-RO" sz="1500" dirty="0">
                <a:solidFill>
                  <a:srgbClr val="002060"/>
                </a:solidFill>
                <a:cs typeface="Times New Roman" panose="02020603050405020304" pitchFamily="18" charset="0"/>
              </a:rPr>
              <a:t>Totodată, ordonanța de urgență asigură continuitatea și predictibilitatea implementării proiectelor cu finanțare europeană în perioada de programare 2021-2027</a:t>
            </a:r>
            <a:r>
              <a:rPr lang="ro-RO" sz="1500" dirty="0" smtClean="0">
                <a:solidFill>
                  <a:srgbClr val="002060"/>
                </a:solidFill>
                <a:cs typeface="Times New Roman" panose="02020603050405020304" pitchFamily="18" charset="0"/>
              </a:rPr>
              <a:t>.</a:t>
            </a:r>
            <a:endParaRPr lang="ro-RO" sz="15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270741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1154162"/>
          </a:xfrm>
          <a:prstGeom prst="rect">
            <a:avLst/>
          </a:prstGeom>
          <a:noFill/>
        </p:spPr>
        <p:txBody>
          <a:bodyPr wrap="square">
            <a:spAutoFit/>
          </a:bodyPr>
          <a:lstStyle/>
          <a:p>
            <a:pPr algn="ctr">
              <a:lnSpc>
                <a:spcPct val="115000"/>
              </a:lnSpc>
              <a:spcAft>
                <a:spcPts val="1000"/>
              </a:spcAft>
            </a:pP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ORDONANȚA DE URGENȚĂ A GUVERNULUI nr. 36/2023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privind</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stabilirea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cadrului</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general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pentru</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închiderea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programelor</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operaționale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finanțate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perioada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de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programare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smtClean="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2014-2020</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499447" y="2324888"/>
            <a:ext cx="11193106" cy="4044184"/>
          </a:xfrm>
          <a:prstGeom prst="rect">
            <a:avLst/>
          </a:prstGeom>
          <a:noFill/>
        </p:spPr>
        <p:txBody>
          <a:bodyPr wrap="square">
            <a:spAutoFit/>
          </a:bodyPr>
          <a:lstStyle/>
          <a:p>
            <a:pPr indent="190500" algn="just">
              <a:lnSpc>
                <a:spcPct val="107000"/>
              </a:lnSpc>
              <a:spcAft>
                <a:spcPts val="0"/>
              </a:spcAft>
            </a:pPr>
            <a:r>
              <a:rPr lang="ro-RO" sz="1500" dirty="0" smtClean="0">
                <a:solidFill>
                  <a:srgbClr val="002060"/>
                </a:solidFill>
                <a:cs typeface="Times New Roman" panose="02020603050405020304" pitchFamily="18" charset="0"/>
              </a:rPr>
              <a:t>Proiectele/Operațiunile </a:t>
            </a:r>
            <a:r>
              <a:rPr lang="ro-RO" sz="1500" dirty="0">
                <a:solidFill>
                  <a:srgbClr val="002060"/>
                </a:solidFill>
                <a:cs typeface="Times New Roman" panose="02020603050405020304" pitchFamily="18" charset="0"/>
              </a:rPr>
              <a:t>etapizate cu o valoare totală mai mare de 1 milion euro, definite în conformitate cu prevederile art. 118a din Regulamentul (UE) 2021/1.060, cu modificările și completările ulterioare, trebuie să îndeplinească cumulativ următoarele </a:t>
            </a:r>
            <a:r>
              <a:rPr lang="ro-RO" sz="1500" dirty="0" smtClean="0">
                <a:solidFill>
                  <a:srgbClr val="002060"/>
                </a:solidFill>
                <a:cs typeface="Times New Roman" panose="02020603050405020304" pitchFamily="18" charset="0"/>
              </a:rPr>
              <a:t>condiții:</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proiectele/operațiunile </a:t>
            </a:r>
            <a:r>
              <a:rPr lang="ro-RO" sz="1500" dirty="0">
                <a:solidFill>
                  <a:srgbClr val="002060"/>
                </a:solidFill>
                <a:cs typeface="Times New Roman" panose="02020603050405020304" pitchFamily="18" charset="0"/>
              </a:rPr>
              <a:t>care fac obiectul etapizării nu au beneficiat de fonduri externe nerambursabile în perioada de programare 2007— </a:t>
            </a:r>
            <a:r>
              <a:rPr lang="ro-RO" sz="1500" dirty="0" smtClean="0">
                <a:solidFill>
                  <a:srgbClr val="002060"/>
                </a:solidFill>
                <a:cs typeface="Times New Roman" panose="02020603050405020304" pitchFamily="18" charset="0"/>
              </a:rPr>
              <a:t>2013;</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proiectele/operațiunile </a:t>
            </a:r>
            <a:r>
              <a:rPr lang="ro-RO" sz="1500" dirty="0">
                <a:solidFill>
                  <a:srgbClr val="002060"/>
                </a:solidFill>
                <a:cs typeface="Times New Roman" panose="02020603050405020304" pitchFamily="18" charset="0"/>
              </a:rPr>
              <a:t>care fac obiectul etapizării au fost selectate pentru sprijin și au început înainte de 29 iunie 2022 în temeiul Regulamentului (UE) nr. 1.303/2013, cu modificările și completările ulterioare, și al regulamentelor specifice fondurilor europene 2014— </a:t>
            </a:r>
            <a:r>
              <a:rPr lang="ro-RO" sz="1500" dirty="0" smtClean="0">
                <a:solidFill>
                  <a:srgbClr val="002060"/>
                </a:solidFill>
                <a:cs typeface="Times New Roman" panose="02020603050405020304" pitchFamily="18" charset="0"/>
              </a:rPr>
              <a:t>2020;</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proiectul/operațiunea </a:t>
            </a:r>
            <a:r>
              <a:rPr lang="ro-RO" sz="1500" dirty="0">
                <a:solidFill>
                  <a:srgbClr val="002060"/>
                </a:solidFill>
                <a:cs typeface="Times New Roman" panose="02020603050405020304" pitchFamily="18" charset="0"/>
              </a:rPr>
              <a:t>are două etape identificabile financiar, respectiv cheltuielile din perioada de programare 2014—2020 au fost autorizate și plătite separat de cheltuielile care urmează a fi declarate/autorizate în perioada de programare </a:t>
            </a:r>
            <a:r>
              <a:rPr lang="ro-RO" sz="1500" dirty="0" smtClean="0">
                <a:solidFill>
                  <a:srgbClr val="002060"/>
                </a:solidFill>
                <a:cs typeface="Times New Roman" panose="02020603050405020304" pitchFamily="18" charset="0"/>
              </a:rPr>
              <a:t>2021—2027;</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există </a:t>
            </a:r>
            <a:r>
              <a:rPr lang="ro-RO" sz="1500" dirty="0">
                <a:solidFill>
                  <a:srgbClr val="002060"/>
                </a:solidFill>
                <a:cs typeface="Times New Roman" panose="02020603050405020304" pitchFamily="18" charset="0"/>
              </a:rPr>
              <a:t>pistă de audit separată, detaliată și completă, care asigură că aceleași categorii de cheltuieli nu sunt declarate de două ori la Comisia Europeană și/sau nu sunt decontate de două ori de autoritatea de management, respectiv cheltuielile incluse într-o cerere de plată aferentă etapei I nu sunt incluse în nicio cerere de plată aferentă celei de a doua etape, și este evitat în acest mod riscul dublei </a:t>
            </a:r>
            <a:r>
              <a:rPr lang="ro-RO" sz="1500" dirty="0" smtClean="0">
                <a:solidFill>
                  <a:srgbClr val="002060"/>
                </a:solidFill>
                <a:cs typeface="Times New Roman" panose="02020603050405020304" pitchFamily="18" charset="0"/>
              </a:rPr>
              <a:t>finanțări;</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proiectul/operațiunea </a:t>
            </a:r>
            <a:r>
              <a:rPr lang="ro-RO" sz="1500" dirty="0">
                <a:solidFill>
                  <a:srgbClr val="002060"/>
                </a:solidFill>
                <a:cs typeface="Times New Roman" panose="02020603050405020304" pitchFamily="18" charset="0"/>
              </a:rPr>
              <a:t>se încadrează într-o acțiune programată în cadrul unui obiectiv specific relevant și este atribuit/ă unui tip de intervenție prevăzut în anexa nr. I la Regulamentul (UE) 2021/1.060, cu modificările și completările </a:t>
            </a:r>
            <a:r>
              <a:rPr lang="ro-RO" sz="1500" dirty="0" smtClean="0">
                <a:solidFill>
                  <a:srgbClr val="002060"/>
                </a:solidFill>
                <a:cs typeface="Times New Roman" panose="02020603050405020304" pitchFamily="18" charset="0"/>
              </a:rPr>
              <a:t>ulterioare;</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ambele </a:t>
            </a:r>
            <a:r>
              <a:rPr lang="ro-RO" sz="1500" dirty="0">
                <a:solidFill>
                  <a:srgbClr val="002060"/>
                </a:solidFill>
                <a:cs typeface="Times New Roman" panose="02020603050405020304" pitchFamily="18" charset="0"/>
              </a:rPr>
              <a:t>etape ale proiectului/operațiunii etapizate fac obiectul tuturor condițiilor de eligibilitate din perioada de programare 2014— 2020;</a:t>
            </a:r>
          </a:p>
          <a:p>
            <a:pPr indent="190500" algn="just">
              <a:lnSpc>
                <a:spcPct val="107000"/>
              </a:lnSpc>
              <a:spcAft>
                <a:spcPts val="0"/>
              </a:spcAft>
            </a:pPr>
            <a:endParaRPr lang="ro-RO" sz="15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414955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1154162"/>
          </a:xfrm>
          <a:prstGeom prst="rect">
            <a:avLst/>
          </a:prstGeom>
          <a:noFill/>
        </p:spPr>
        <p:txBody>
          <a:bodyPr wrap="square">
            <a:spAutoFit/>
          </a:bodyPr>
          <a:lstStyle/>
          <a:p>
            <a:pPr algn="ctr">
              <a:lnSpc>
                <a:spcPct val="115000"/>
              </a:lnSpc>
              <a:spcAft>
                <a:spcPts val="1000"/>
              </a:spcAft>
            </a:pP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ORDONANȚA DE URGENȚĂ A GUVERNULUI nr. 36/2023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privind</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stabilirea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cadrului</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general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pentru</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închiderea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programelor</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operaționale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finanțate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perioada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de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programare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smtClean="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2014-2020</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499447" y="2324888"/>
            <a:ext cx="11193106" cy="3550203"/>
          </a:xfrm>
          <a:prstGeom prst="rect">
            <a:avLst/>
          </a:prstGeom>
          <a:noFill/>
        </p:spPr>
        <p:txBody>
          <a:bodyPr wrap="square">
            <a:spAutoFit/>
          </a:bodyPr>
          <a:lstStyle/>
          <a:p>
            <a:pPr indent="190500" algn="just">
              <a:lnSpc>
                <a:spcPct val="107000"/>
              </a:lnSpc>
              <a:spcAft>
                <a:spcPts val="0"/>
              </a:spcAft>
            </a:pPr>
            <a:r>
              <a:rPr lang="ro-RO" sz="1500" dirty="0" smtClean="0">
                <a:solidFill>
                  <a:srgbClr val="002060"/>
                </a:solidFill>
                <a:cs typeface="Times New Roman" panose="02020603050405020304" pitchFamily="18" charset="0"/>
              </a:rPr>
              <a:t>Proiectele/Operațiunile </a:t>
            </a:r>
            <a:r>
              <a:rPr lang="ro-RO" sz="1500" dirty="0">
                <a:solidFill>
                  <a:srgbClr val="002060"/>
                </a:solidFill>
                <a:cs typeface="Times New Roman" panose="02020603050405020304" pitchFamily="18" charset="0"/>
              </a:rPr>
              <a:t>etapizate cu o valoare totală mai mare de 5 milioane euro, definite în conformitate cu prevederile art. 118 din Regulamentul (UE) 2021/1.060, cu modificările și completările ulterioare, trebuie să îndeplinească cumulativ următoarele </a:t>
            </a:r>
            <a:r>
              <a:rPr lang="ro-RO" sz="1500" dirty="0" smtClean="0">
                <a:solidFill>
                  <a:srgbClr val="002060"/>
                </a:solidFill>
                <a:cs typeface="Times New Roman" panose="02020603050405020304" pitchFamily="18" charset="0"/>
              </a:rPr>
              <a:t>condiții:</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proiectele/operațiunile </a:t>
            </a:r>
            <a:r>
              <a:rPr lang="ro-RO" sz="1500" dirty="0">
                <a:solidFill>
                  <a:srgbClr val="002060"/>
                </a:solidFill>
                <a:cs typeface="Times New Roman" panose="02020603050405020304" pitchFamily="18" charset="0"/>
              </a:rPr>
              <a:t>care fac obiectul etapizării nu au beneficiat de fonduri externe nerambursabile în perioada de programare 2007— </a:t>
            </a:r>
            <a:r>
              <a:rPr lang="ro-RO" sz="1500" dirty="0" smtClean="0">
                <a:solidFill>
                  <a:srgbClr val="002060"/>
                </a:solidFill>
                <a:cs typeface="Times New Roman" panose="02020603050405020304" pitchFamily="18" charset="0"/>
              </a:rPr>
              <a:t>2013;</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proiectul/operațiunea </a:t>
            </a:r>
            <a:r>
              <a:rPr lang="ro-RO" sz="1500" dirty="0">
                <a:solidFill>
                  <a:srgbClr val="002060"/>
                </a:solidFill>
                <a:cs typeface="Times New Roman" panose="02020603050405020304" pitchFamily="18" charset="0"/>
              </a:rPr>
              <a:t>are două etape identificabile financiar, respectiv cheltuielile din perioada de programare 2014—2020 au fost autorizate și plătite separat de cheltuielile care urmează a fi declarate/autorizate în perioada de programare </a:t>
            </a:r>
            <a:r>
              <a:rPr lang="ro-RO" sz="1500" dirty="0" smtClean="0">
                <a:solidFill>
                  <a:srgbClr val="002060"/>
                </a:solidFill>
                <a:cs typeface="Times New Roman" panose="02020603050405020304" pitchFamily="18" charset="0"/>
              </a:rPr>
              <a:t>2021—2027;</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există </a:t>
            </a:r>
            <a:r>
              <a:rPr lang="ro-RO" sz="1500" dirty="0">
                <a:solidFill>
                  <a:srgbClr val="002060"/>
                </a:solidFill>
                <a:cs typeface="Times New Roman" panose="02020603050405020304" pitchFamily="18" charset="0"/>
              </a:rPr>
              <a:t>pistă de audit separată, detaliată și completă, care asigură că aceleași categorii de cheltuieli nu sunt declarate de două ori la Comisia Europeană și/sau nu sunt decontate de două ori de autoritatea de management, respectiv cheltuielile incluse într-o cerere de plată aferentă etapei I nu sunt incluse în nicio cerere de plată aferentă celei de a doua etape și este evitat în acest mod riscul dublei </a:t>
            </a:r>
            <a:r>
              <a:rPr lang="ro-RO" sz="1500" dirty="0" smtClean="0">
                <a:solidFill>
                  <a:srgbClr val="002060"/>
                </a:solidFill>
                <a:cs typeface="Times New Roman" panose="02020603050405020304" pitchFamily="18" charset="0"/>
              </a:rPr>
              <a:t>finanțări;</a:t>
            </a:r>
            <a:endParaRPr lang="en-GB" sz="1500" dirty="0" smtClean="0">
              <a:solidFill>
                <a:srgbClr val="002060"/>
              </a:solidFill>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ro-RO" sz="1500" dirty="0" smtClean="0">
                <a:solidFill>
                  <a:srgbClr val="002060"/>
                </a:solidFill>
                <a:cs typeface="Times New Roman" panose="02020603050405020304" pitchFamily="18" charset="0"/>
              </a:rPr>
              <a:t>a </a:t>
            </a:r>
            <a:r>
              <a:rPr lang="ro-RO" sz="1500" dirty="0">
                <a:solidFill>
                  <a:srgbClr val="002060"/>
                </a:solidFill>
                <a:cs typeface="Times New Roman" panose="02020603050405020304" pitchFamily="18" charset="0"/>
              </a:rPr>
              <a:t>doua etapă a operațiunii este eligibilă pentru cofinanțare din partea FEDR, a FSE+, a Fondului de coeziune sau a Fondului european pentru afaceri maritime, pescuit și acvacultură (FEAMPA) în perioada de programare 2021—2027 în temeiul Regulamentului (UE) 2021/1.060, cu modificările și completările ulterioare, și al regulamentelor specifice fondurilor corespunzătoare în cursul perioadei de programare 2021—2027 și este conformă cu toate normele aplicabile pentru perioada 2021—2027;</a:t>
            </a:r>
          </a:p>
          <a:p>
            <a:pPr indent="190500" algn="just">
              <a:lnSpc>
                <a:spcPct val="107000"/>
              </a:lnSpc>
              <a:spcAft>
                <a:spcPts val="0"/>
              </a:spcAft>
            </a:pPr>
            <a:endParaRPr lang="ro-RO" sz="15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3244218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1154162"/>
          </a:xfrm>
          <a:prstGeom prst="rect">
            <a:avLst/>
          </a:prstGeom>
          <a:noFill/>
        </p:spPr>
        <p:txBody>
          <a:bodyPr wrap="square">
            <a:spAutoFit/>
          </a:bodyPr>
          <a:lstStyle/>
          <a:p>
            <a:pPr algn="ctr">
              <a:lnSpc>
                <a:spcPct val="115000"/>
              </a:lnSpc>
              <a:spcAft>
                <a:spcPts val="1000"/>
              </a:spcAft>
            </a:pP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ORDONANȚA DE URGENȚĂ A GUVERNULUI nr. 36/2023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privind</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stabilirea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cadrului</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general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pentru</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închiderea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programelor</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operaționale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finanțate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perioada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de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programare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smtClean="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2014-2020</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499447" y="2324888"/>
            <a:ext cx="11193106" cy="2990499"/>
          </a:xfrm>
          <a:prstGeom prst="rect">
            <a:avLst/>
          </a:prstGeom>
          <a:noFill/>
        </p:spPr>
        <p:txBody>
          <a:bodyPr wrap="square">
            <a:spAutoFit/>
          </a:bodyPr>
          <a:lstStyle/>
          <a:p>
            <a:pPr indent="190500" algn="just">
              <a:lnSpc>
                <a:spcPct val="107000"/>
              </a:lnSpc>
              <a:spcAft>
                <a:spcPts val="0"/>
              </a:spcAft>
            </a:pPr>
            <a:r>
              <a:rPr lang="en-US" sz="1600" dirty="0">
                <a:solidFill>
                  <a:srgbClr val="002060"/>
                </a:solidFill>
                <a:ea typeface="Arial" panose="020B0604020202020204" pitchFamily="34" charset="0"/>
                <a:cs typeface="Arial" panose="020B0604020202020204" pitchFamily="34" charset="0"/>
              </a:rPr>
              <a:t>Nu pot face </a:t>
            </a:r>
            <a:r>
              <a:rPr lang="en-US" sz="1600" dirty="0" err="1">
                <a:solidFill>
                  <a:srgbClr val="002060"/>
                </a:solidFill>
                <a:ea typeface="Arial" panose="020B0604020202020204" pitchFamily="34" charset="0"/>
                <a:cs typeface="Arial" panose="020B0604020202020204" pitchFamily="34" charset="0"/>
              </a:rPr>
              <a:t>obiectul</a:t>
            </a:r>
            <a:r>
              <a:rPr lang="en-US" sz="1600" dirty="0">
                <a:solidFill>
                  <a:srgbClr val="002060"/>
                </a:solidFill>
                <a:ea typeface="Arial" panose="020B0604020202020204" pitchFamily="34" charset="0"/>
                <a:cs typeface="Arial" panose="020B0604020202020204" pitchFamily="34" charset="0"/>
              </a:rPr>
              <a:t> </a:t>
            </a:r>
            <a:r>
              <a:rPr lang="ro-RO" sz="1600" dirty="0" smtClean="0">
                <a:solidFill>
                  <a:srgbClr val="002060"/>
                </a:solidFill>
                <a:ea typeface="Arial" panose="020B0604020202020204" pitchFamily="34" charset="0"/>
                <a:cs typeface="Arial" panose="020B0604020202020204" pitchFamily="34" charset="0"/>
              </a:rPr>
              <a:t>etapizării:</a:t>
            </a:r>
            <a:endParaRPr lang="en-US" sz="1600" dirty="0" smtClean="0">
              <a:solidFill>
                <a:srgbClr val="002060"/>
              </a:solidFill>
              <a:ea typeface="Arial" panose="020B0604020202020204" pitchFamily="34" charset="0"/>
            </a:endParaRPr>
          </a:p>
          <a:p>
            <a:pPr marL="285750" indent="-285750" algn="just">
              <a:lnSpc>
                <a:spcPct val="107000"/>
              </a:lnSpc>
              <a:spcAft>
                <a:spcPts val="0"/>
              </a:spcAft>
              <a:buFont typeface="Arial" panose="020B0604020202020204" pitchFamily="34" charset="0"/>
              <a:buChar char="•"/>
            </a:pPr>
            <a:r>
              <a:rPr lang="en-US" sz="1600" dirty="0" err="1" smtClean="0">
                <a:solidFill>
                  <a:srgbClr val="002060"/>
                </a:solidFill>
                <a:ea typeface="Arial" panose="020B0604020202020204" pitchFamily="34" charset="0"/>
                <a:cs typeface="Arial" panose="020B0604020202020204" pitchFamily="34" charset="0"/>
              </a:rPr>
              <a:t>instrumentele</a:t>
            </a:r>
            <a:r>
              <a:rPr lang="en-US" sz="1600" dirty="0" smtClean="0">
                <a:solidFill>
                  <a:srgbClr val="002060"/>
                </a:solidFill>
                <a:ea typeface="Arial" panose="020B0604020202020204" pitchFamily="34" charset="0"/>
                <a:cs typeface="Arial" panose="020B0604020202020204" pitchFamily="34" charset="0"/>
              </a:rPr>
              <a:t> </a:t>
            </a:r>
            <a:r>
              <a:rPr lang="en-US" sz="1600" dirty="0" err="1" smtClean="0">
                <a:solidFill>
                  <a:srgbClr val="002060"/>
                </a:solidFill>
                <a:ea typeface="Arial" panose="020B0604020202020204" pitchFamily="34" charset="0"/>
                <a:cs typeface="Arial" panose="020B0604020202020204" pitchFamily="34" charset="0"/>
              </a:rPr>
              <a:t>financiare</a:t>
            </a:r>
            <a:r>
              <a:rPr lang="en-US" sz="1600" dirty="0" smtClean="0">
                <a:solidFill>
                  <a:srgbClr val="002060"/>
                </a:solidFill>
                <a:ea typeface="Arial" panose="020B0604020202020204" pitchFamily="34" charset="0"/>
                <a:cs typeface="Arial" panose="020B0604020202020204" pitchFamily="34" charset="0"/>
              </a:rPr>
              <a:t>;</a:t>
            </a:r>
          </a:p>
          <a:p>
            <a:pPr marL="285750" indent="-285750" algn="just">
              <a:lnSpc>
                <a:spcPct val="107000"/>
              </a:lnSpc>
              <a:spcAft>
                <a:spcPts val="0"/>
              </a:spcAft>
              <a:buFont typeface="Arial" panose="020B0604020202020204" pitchFamily="34" charset="0"/>
              <a:buChar char="•"/>
            </a:pPr>
            <a:r>
              <a:rPr lang="ro-RO" sz="1600" dirty="0" smtClean="0">
                <a:solidFill>
                  <a:srgbClr val="002060"/>
                </a:solidFill>
                <a:ea typeface="Arial" panose="020B0604020202020204" pitchFamily="34" charset="0"/>
                <a:cs typeface="Arial" panose="020B0604020202020204" pitchFamily="34" charset="0"/>
              </a:rPr>
              <a:t>proiectele/operațiunile </a:t>
            </a:r>
            <a:r>
              <a:rPr lang="en-US" sz="1600" dirty="0" err="1">
                <a:solidFill>
                  <a:srgbClr val="002060"/>
                </a:solidFill>
                <a:ea typeface="Arial" panose="020B0604020202020204" pitchFamily="34" charset="0"/>
                <a:cs typeface="Arial" panose="020B0604020202020204" pitchFamily="34" charset="0"/>
              </a:rPr>
              <a:t>pentru</a:t>
            </a:r>
            <a:r>
              <a:rPr lang="en-US" sz="1600" dirty="0">
                <a:solidFill>
                  <a:srgbClr val="002060"/>
                </a:solidFill>
                <a:ea typeface="Arial" panose="020B0604020202020204" pitchFamily="34" charset="0"/>
                <a:cs typeface="Arial" panose="020B0604020202020204" pitchFamily="34" charset="0"/>
              </a:rPr>
              <a:t> care </a:t>
            </a:r>
            <a:r>
              <a:rPr lang="en-US" sz="1600" dirty="0" err="1">
                <a:solidFill>
                  <a:srgbClr val="002060"/>
                </a:solidFill>
                <a:ea typeface="Arial" panose="020B0604020202020204" pitchFamily="34" charset="0"/>
                <a:cs typeface="Arial" panose="020B0604020202020204" pitchFamily="34" charset="0"/>
              </a:rPr>
              <a:t>contractele</a:t>
            </a:r>
            <a:r>
              <a:rPr lang="en-US" sz="1600" dirty="0">
                <a:solidFill>
                  <a:srgbClr val="002060"/>
                </a:solidFill>
                <a:ea typeface="Arial" panose="020B0604020202020204" pitchFamily="34" charset="0"/>
                <a:cs typeface="Arial" panose="020B0604020202020204" pitchFamily="34" charset="0"/>
              </a:rPr>
              <a:t>/</a:t>
            </a:r>
            <a:r>
              <a:rPr lang="en-US" sz="1600" dirty="0" err="1">
                <a:solidFill>
                  <a:srgbClr val="002060"/>
                </a:solidFill>
                <a:ea typeface="Arial" panose="020B0604020202020204" pitchFamily="34" charset="0"/>
                <a:cs typeface="Arial" panose="020B0604020202020204" pitchFamily="34" charset="0"/>
              </a:rPr>
              <a:t>deciziile</a:t>
            </a:r>
            <a:r>
              <a:rPr lang="en-US" sz="1600" dirty="0">
                <a:solidFill>
                  <a:srgbClr val="002060"/>
                </a:solidFill>
                <a:ea typeface="Arial" panose="020B0604020202020204" pitchFamily="34" charset="0"/>
                <a:cs typeface="Arial" panose="020B0604020202020204" pitchFamily="34" charset="0"/>
              </a:rPr>
              <a:t> de </a:t>
            </a:r>
            <a:r>
              <a:rPr lang="ro-RO" sz="1600" dirty="0">
                <a:solidFill>
                  <a:srgbClr val="002060"/>
                </a:solidFill>
                <a:ea typeface="Arial" panose="020B0604020202020204" pitchFamily="34" charset="0"/>
                <a:cs typeface="Arial" panose="020B0604020202020204" pitchFamily="34" charset="0"/>
              </a:rPr>
              <a:t>finanțare </a:t>
            </a:r>
            <a:r>
              <a:rPr lang="en-US" sz="1600" dirty="0" err="1">
                <a:solidFill>
                  <a:srgbClr val="002060"/>
                </a:solidFill>
                <a:ea typeface="Arial" panose="020B0604020202020204" pitchFamily="34" charset="0"/>
                <a:cs typeface="Arial" panose="020B0604020202020204" pitchFamily="34" charset="0"/>
              </a:rPr>
              <a:t>sunt</a:t>
            </a:r>
            <a:r>
              <a:rPr lang="en-US" sz="1600" dirty="0">
                <a:solidFill>
                  <a:srgbClr val="002060"/>
                </a:solidFill>
                <a:ea typeface="Arial" panose="020B0604020202020204" pitchFamily="34" charset="0"/>
                <a:cs typeface="Arial" panose="020B0604020202020204" pitchFamily="34" charset="0"/>
              </a:rPr>
              <a:t> </a:t>
            </a:r>
            <a:r>
              <a:rPr lang="ro-RO" sz="1600" dirty="0">
                <a:solidFill>
                  <a:srgbClr val="002060"/>
                </a:solidFill>
                <a:ea typeface="Arial" panose="020B0604020202020204" pitchFamily="34" charset="0"/>
                <a:cs typeface="Arial" panose="020B0604020202020204" pitchFamily="34" charset="0"/>
              </a:rPr>
              <a:t>în procedură </a:t>
            </a:r>
            <a:r>
              <a:rPr lang="en-US" sz="1600" dirty="0">
                <a:solidFill>
                  <a:srgbClr val="002060"/>
                </a:solidFill>
                <a:ea typeface="Arial" panose="020B0604020202020204" pitchFamily="34" charset="0"/>
                <a:cs typeface="Arial" panose="020B0604020202020204" pitchFamily="34" charset="0"/>
              </a:rPr>
              <a:t>de </a:t>
            </a:r>
            <a:r>
              <a:rPr lang="en-US" sz="1600" dirty="0" err="1" smtClean="0">
                <a:solidFill>
                  <a:srgbClr val="002060"/>
                </a:solidFill>
                <a:ea typeface="Arial" panose="020B0604020202020204" pitchFamily="34" charset="0"/>
                <a:cs typeface="Arial" panose="020B0604020202020204" pitchFamily="34" charset="0"/>
              </a:rPr>
              <a:t>reziliere</a:t>
            </a:r>
            <a:r>
              <a:rPr lang="en-US" sz="1600" dirty="0" smtClean="0">
                <a:solidFill>
                  <a:srgbClr val="002060"/>
                </a:solidFill>
                <a:ea typeface="Arial" panose="020B0604020202020204" pitchFamily="34" charset="0"/>
                <a:cs typeface="Arial" panose="020B0604020202020204" pitchFamily="34" charset="0"/>
              </a:rPr>
              <a:t>;</a:t>
            </a:r>
          </a:p>
          <a:p>
            <a:pPr marL="285750" indent="-285750" algn="just">
              <a:lnSpc>
                <a:spcPct val="107000"/>
              </a:lnSpc>
              <a:spcAft>
                <a:spcPts val="0"/>
              </a:spcAft>
              <a:buFont typeface="Arial" panose="020B0604020202020204" pitchFamily="34" charset="0"/>
              <a:buChar char="•"/>
            </a:pPr>
            <a:r>
              <a:rPr lang="ro-RO" sz="1600" dirty="0" smtClean="0">
                <a:solidFill>
                  <a:srgbClr val="002060"/>
                </a:solidFill>
                <a:ea typeface="Arial" panose="020B0604020202020204" pitchFamily="34" charset="0"/>
                <a:cs typeface="Arial" panose="020B0604020202020204" pitchFamily="34" charset="0"/>
              </a:rPr>
              <a:t>proiectele/operațiunile </a:t>
            </a:r>
            <a:r>
              <a:rPr lang="en-US" sz="1600" dirty="0">
                <a:solidFill>
                  <a:srgbClr val="002060"/>
                </a:solidFill>
                <a:ea typeface="Arial" panose="020B0604020202020204" pitchFamily="34" charset="0"/>
                <a:cs typeface="Arial" panose="020B0604020202020204" pitchFamily="34" charset="0"/>
              </a:rPr>
              <a:t>care nu au </a:t>
            </a:r>
            <a:r>
              <a:rPr lang="en-US" sz="1600" dirty="0" err="1">
                <a:solidFill>
                  <a:srgbClr val="002060"/>
                </a:solidFill>
                <a:ea typeface="Arial" panose="020B0604020202020204" pitchFamily="34" charset="0"/>
                <a:cs typeface="Arial" panose="020B0604020202020204" pitchFamily="34" charset="0"/>
              </a:rPr>
              <a:t>realizat</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progres</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financiar</a:t>
            </a:r>
            <a:r>
              <a:rPr lang="en-US" sz="1600" dirty="0">
                <a:solidFill>
                  <a:srgbClr val="002060"/>
                </a:solidFill>
                <a:ea typeface="Arial" panose="020B0604020202020204" pitchFamily="34" charset="0"/>
                <a:cs typeface="Arial" panose="020B0604020202020204" pitchFamily="34" charset="0"/>
              </a:rPr>
              <a:t> de minimum 5% din </a:t>
            </a:r>
            <a:r>
              <a:rPr lang="en-US" sz="1600" dirty="0" err="1">
                <a:solidFill>
                  <a:srgbClr val="002060"/>
                </a:solidFill>
                <a:ea typeface="Arial" panose="020B0604020202020204" pitchFamily="34" charset="0"/>
                <a:cs typeface="Arial" panose="020B0604020202020204" pitchFamily="34" charset="0"/>
              </a:rPr>
              <a:t>valoarea</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contractului</a:t>
            </a:r>
            <a:r>
              <a:rPr lang="en-US" sz="1600" dirty="0">
                <a:solidFill>
                  <a:srgbClr val="002060"/>
                </a:solidFill>
                <a:ea typeface="Arial" panose="020B0604020202020204" pitchFamily="34" charset="0"/>
                <a:cs typeface="Arial" panose="020B0604020202020204" pitchFamily="34" charset="0"/>
              </a:rPr>
              <a:t> de </a:t>
            </a:r>
            <a:r>
              <a:rPr lang="ro-RO" sz="1600" dirty="0">
                <a:solidFill>
                  <a:srgbClr val="002060"/>
                </a:solidFill>
                <a:ea typeface="Arial" panose="020B0604020202020204" pitchFamily="34" charset="0"/>
                <a:cs typeface="Arial" panose="020B0604020202020204" pitchFamily="34" charset="0"/>
              </a:rPr>
              <a:t>finanțare până </a:t>
            </a:r>
            <a:r>
              <a:rPr lang="en-US" sz="1600" dirty="0">
                <a:solidFill>
                  <a:srgbClr val="002060"/>
                </a:solidFill>
                <a:ea typeface="Arial" panose="020B0604020202020204" pitchFamily="34" charset="0"/>
                <a:cs typeface="Arial" panose="020B0604020202020204" pitchFamily="34" charset="0"/>
              </a:rPr>
              <a:t>la data de 30 </a:t>
            </a:r>
            <a:r>
              <a:rPr lang="en-US" sz="1600" dirty="0" err="1">
                <a:solidFill>
                  <a:srgbClr val="002060"/>
                </a:solidFill>
                <a:ea typeface="Arial" panose="020B0604020202020204" pitchFamily="34" charset="0"/>
                <a:cs typeface="Arial" panose="020B0604020202020204" pitchFamily="34" charset="0"/>
              </a:rPr>
              <a:t>septembrie</a:t>
            </a:r>
            <a:r>
              <a:rPr lang="en-US" sz="1600" dirty="0">
                <a:solidFill>
                  <a:srgbClr val="002060"/>
                </a:solidFill>
                <a:ea typeface="Arial" panose="020B0604020202020204" pitchFamily="34" charset="0"/>
                <a:cs typeface="Arial" panose="020B0604020202020204" pitchFamily="34" charset="0"/>
              </a:rPr>
              <a:t> 2023, cu </a:t>
            </a:r>
            <a:r>
              <a:rPr lang="ro-RO" sz="1600" dirty="0">
                <a:solidFill>
                  <a:srgbClr val="002060"/>
                </a:solidFill>
                <a:ea typeface="Arial" panose="020B0604020202020204" pitchFamily="34" charset="0"/>
                <a:cs typeface="Arial" panose="020B0604020202020204" pitchFamily="34" charset="0"/>
              </a:rPr>
              <a:t>excepția proiectelor/operațiunilor finanțate în </a:t>
            </a:r>
            <a:r>
              <a:rPr lang="en-US" sz="1600" dirty="0" err="1">
                <a:solidFill>
                  <a:srgbClr val="002060"/>
                </a:solidFill>
                <a:ea typeface="Arial" panose="020B0604020202020204" pitchFamily="34" charset="0"/>
                <a:cs typeface="Arial" panose="020B0604020202020204" pitchFamily="34" charset="0"/>
              </a:rPr>
              <a:t>cadrul</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Programului</a:t>
            </a:r>
            <a:r>
              <a:rPr lang="en-US" sz="1600" dirty="0">
                <a:solidFill>
                  <a:srgbClr val="002060"/>
                </a:solidFill>
                <a:ea typeface="Arial" panose="020B0604020202020204" pitchFamily="34" charset="0"/>
                <a:cs typeface="Arial" panose="020B0604020202020204" pitchFamily="34" charset="0"/>
              </a:rPr>
              <a:t> </a:t>
            </a:r>
            <a:r>
              <a:rPr lang="ro-RO" sz="1600" dirty="0">
                <a:solidFill>
                  <a:srgbClr val="002060"/>
                </a:solidFill>
                <a:ea typeface="Arial" panose="020B0604020202020204" pitchFamily="34" charset="0"/>
                <a:cs typeface="Arial" panose="020B0604020202020204" pitchFamily="34" charset="0"/>
              </a:rPr>
              <a:t>operațional Infrastructură </a:t>
            </a:r>
            <a:r>
              <a:rPr lang="en-US" sz="1600" dirty="0">
                <a:solidFill>
                  <a:srgbClr val="002060"/>
                </a:solidFill>
                <a:ea typeface="Arial" panose="020B0604020202020204" pitchFamily="34" charset="0"/>
                <a:cs typeface="Arial" panose="020B0604020202020204" pitchFamily="34" charset="0"/>
              </a:rPr>
              <a:t>mare </a:t>
            </a:r>
            <a:r>
              <a:rPr lang="en-US" sz="1600" dirty="0" smtClean="0">
                <a:solidFill>
                  <a:srgbClr val="002060"/>
                </a:solidFill>
                <a:ea typeface="Arial" panose="020B0604020202020204" pitchFamily="34" charset="0"/>
                <a:cs typeface="Arial" panose="020B0604020202020204" pitchFamily="34" charset="0"/>
              </a:rPr>
              <a:t>2014—2020;</a:t>
            </a:r>
          </a:p>
          <a:p>
            <a:pPr marL="285750" indent="-285750" algn="just">
              <a:lnSpc>
                <a:spcPct val="107000"/>
              </a:lnSpc>
              <a:spcAft>
                <a:spcPts val="0"/>
              </a:spcAft>
              <a:buFont typeface="Arial" panose="020B0604020202020204" pitchFamily="34" charset="0"/>
              <a:buChar char="•"/>
            </a:pPr>
            <a:r>
              <a:rPr lang="en-US" sz="1600" dirty="0" smtClean="0">
                <a:solidFill>
                  <a:srgbClr val="002060"/>
                </a:solidFill>
                <a:ea typeface="Arial" panose="020B0604020202020204" pitchFamily="34" charset="0"/>
                <a:cs typeface="Arial" panose="020B0604020202020204" pitchFamily="34" charset="0"/>
              </a:rPr>
              <a:t>nu </a:t>
            </a:r>
            <a:r>
              <a:rPr lang="en-US" sz="1600" dirty="0">
                <a:solidFill>
                  <a:srgbClr val="002060"/>
                </a:solidFill>
                <a:ea typeface="Arial" panose="020B0604020202020204" pitchFamily="34" charset="0"/>
                <a:cs typeface="Arial" panose="020B0604020202020204" pitchFamily="34" charset="0"/>
              </a:rPr>
              <a:t>au </a:t>
            </a:r>
            <a:r>
              <a:rPr lang="en-US" sz="1600" dirty="0" err="1">
                <a:solidFill>
                  <a:srgbClr val="002060"/>
                </a:solidFill>
                <a:ea typeface="Arial" panose="020B0604020202020204" pitchFamily="34" charset="0"/>
                <a:cs typeface="Arial" panose="020B0604020202020204" pitchFamily="34" charset="0"/>
              </a:rPr>
              <a:t>respectat</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graficul</a:t>
            </a:r>
            <a:r>
              <a:rPr lang="en-US" sz="1600" dirty="0">
                <a:solidFill>
                  <a:srgbClr val="002060"/>
                </a:solidFill>
                <a:ea typeface="Arial" panose="020B0604020202020204" pitchFamily="34" charset="0"/>
                <a:cs typeface="Arial" panose="020B0604020202020204" pitchFamily="34" charset="0"/>
              </a:rPr>
              <a:t> de </a:t>
            </a:r>
            <a:r>
              <a:rPr lang="en-US" sz="1600" dirty="0" err="1">
                <a:solidFill>
                  <a:srgbClr val="002060"/>
                </a:solidFill>
                <a:ea typeface="Arial" panose="020B0604020202020204" pitchFamily="34" charset="0"/>
                <a:cs typeface="Arial" panose="020B0604020202020204" pitchFamily="34" charset="0"/>
              </a:rPr>
              <a:t>implementare</a:t>
            </a:r>
            <a:r>
              <a:rPr lang="en-US" sz="1600" dirty="0">
                <a:solidFill>
                  <a:srgbClr val="002060"/>
                </a:solidFill>
                <a:ea typeface="Arial" panose="020B0604020202020204" pitchFamily="34" charset="0"/>
                <a:cs typeface="Arial" panose="020B0604020202020204" pitchFamily="34" charset="0"/>
              </a:rPr>
              <a:t> </a:t>
            </a:r>
            <a:r>
              <a:rPr lang="ro-RO" sz="1600" dirty="0">
                <a:solidFill>
                  <a:srgbClr val="002060"/>
                </a:solidFill>
                <a:ea typeface="Arial" panose="020B0604020202020204" pitchFamily="34" charset="0"/>
                <a:cs typeface="Arial" panose="020B0604020202020204" pitchFamily="34" charset="0"/>
              </a:rPr>
              <a:t>și înregistrează întârzieri </a:t>
            </a:r>
            <a:r>
              <a:rPr lang="en-US" sz="1600" dirty="0">
                <a:solidFill>
                  <a:srgbClr val="002060"/>
                </a:solidFill>
                <a:ea typeface="Arial" panose="020B0604020202020204" pitchFamily="34" charset="0"/>
                <a:cs typeface="Arial" panose="020B0604020202020204" pitchFamily="34" charset="0"/>
              </a:rPr>
              <a:t>de 12 </a:t>
            </a:r>
            <a:r>
              <a:rPr lang="en-US" sz="1600" dirty="0" err="1">
                <a:solidFill>
                  <a:srgbClr val="002060"/>
                </a:solidFill>
                <a:ea typeface="Arial" panose="020B0604020202020204" pitchFamily="34" charset="0"/>
                <a:cs typeface="Arial" panose="020B0604020202020204" pitchFamily="34" charset="0"/>
              </a:rPr>
              <a:t>luni</a:t>
            </a:r>
            <a:r>
              <a:rPr lang="en-US" sz="1600" dirty="0">
                <a:solidFill>
                  <a:srgbClr val="002060"/>
                </a:solidFill>
                <a:ea typeface="Arial" panose="020B0604020202020204" pitchFamily="34" charset="0"/>
                <a:cs typeface="Arial" panose="020B0604020202020204" pitchFamily="34" charset="0"/>
              </a:rPr>
              <a:t> </a:t>
            </a:r>
            <a:r>
              <a:rPr lang="ro-RO" sz="1600" dirty="0">
                <a:solidFill>
                  <a:srgbClr val="002060"/>
                </a:solidFill>
                <a:ea typeface="Arial" panose="020B0604020202020204" pitchFamily="34" charset="0"/>
                <a:cs typeface="Arial" panose="020B0604020202020204" pitchFamily="34" charset="0"/>
              </a:rPr>
              <a:t>față </a:t>
            </a:r>
            <a:r>
              <a:rPr lang="en-US" sz="1600" dirty="0">
                <a:solidFill>
                  <a:srgbClr val="002060"/>
                </a:solidFill>
                <a:ea typeface="Arial" panose="020B0604020202020204" pitchFamily="34" charset="0"/>
                <a:cs typeface="Arial" panose="020B0604020202020204" pitchFamily="34" charset="0"/>
              </a:rPr>
              <a:t>de </a:t>
            </a:r>
            <a:r>
              <a:rPr lang="en-US" sz="1600" dirty="0" err="1">
                <a:solidFill>
                  <a:srgbClr val="002060"/>
                </a:solidFill>
                <a:ea typeface="Arial" panose="020B0604020202020204" pitchFamily="34" charset="0"/>
                <a:cs typeface="Arial" panose="020B0604020202020204" pitchFamily="34" charset="0"/>
              </a:rPr>
              <a:t>ultimul</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grafic</a:t>
            </a:r>
            <a:r>
              <a:rPr lang="en-US" sz="1600" dirty="0">
                <a:solidFill>
                  <a:srgbClr val="002060"/>
                </a:solidFill>
                <a:ea typeface="Arial" panose="020B0604020202020204" pitchFamily="34" charset="0"/>
                <a:cs typeface="Arial" panose="020B0604020202020204" pitchFamily="34" charset="0"/>
              </a:rPr>
              <a:t> de </a:t>
            </a:r>
            <a:r>
              <a:rPr lang="en-US" sz="1600" dirty="0" err="1">
                <a:solidFill>
                  <a:srgbClr val="002060"/>
                </a:solidFill>
                <a:ea typeface="Arial" panose="020B0604020202020204" pitchFamily="34" charset="0"/>
                <a:cs typeface="Arial" panose="020B0604020202020204" pitchFamily="34" charset="0"/>
              </a:rPr>
              <a:t>implementare</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valabil</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aprobat</a:t>
            </a:r>
            <a:r>
              <a:rPr lang="en-US" sz="1600" dirty="0">
                <a:solidFill>
                  <a:srgbClr val="002060"/>
                </a:solidFill>
                <a:ea typeface="Arial" panose="020B0604020202020204" pitchFamily="34" charset="0"/>
                <a:cs typeface="Arial" panose="020B0604020202020204" pitchFamily="34" charset="0"/>
              </a:rPr>
              <a:t> la 30 </a:t>
            </a:r>
            <a:r>
              <a:rPr lang="en-US" sz="1600" dirty="0" err="1">
                <a:solidFill>
                  <a:srgbClr val="002060"/>
                </a:solidFill>
                <a:ea typeface="Arial" panose="020B0604020202020204" pitchFamily="34" charset="0"/>
                <a:cs typeface="Arial" panose="020B0604020202020204" pitchFamily="34" charset="0"/>
              </a:rPr>
              <a:t>septembrie</a:t>
            </a:r>
            <a:r>
              <a:rPr lang="en-US" sz="1600" dirty="0">
                <a:solidFill>
                  <a:srgbClr val="002060"/>
                </a:solidFill>
                <a:ea typeface="Arial" panose="020B0604020202020204" pitchFamily="34" charset="0"/>
                <a:cs typeface="Arial" panose="020B0604020202020204" pitchFamily="34" charset="0"/>
              </a:rPr>
              <a:t> 2023, cu </a:t>
            </a:r>
            <a:r>
              <a:rPr lang="ro-RO" sz="1600" dirty="0">
                <a:solidFill>
                  <a:srgbClr val="002060"/>
                </a:solidFill>
                <a:ea typeface="Arial" panose="020B0604020202020204" pitchFamily="34" charset="0"/>
                <a:cs typeface="Arial" panose="020B0604020202020204" pitchFamily="34" charset="0"/>
              </a:rPr>
              <a:t>excepția proiectelor/operațiunilor finanțate în </a:t>
            </a:r>
            <a:r>
              <a:rPr lang="en-US" sz="1600" dirty="0" err="1">
                <a:solidFill>
                  <a:srgbClr val="002060"/>
                </a:solidFill>
                <a:ea typeface="Arial" panose="020B0604020202020204" pitchFamily="34" charset="0"/>
                <a:cs typeface="Arial" panose="020B0604020202020204" pitchFamily="34" charset="0"/>
              </a:rPr>
              <a:t>cadrul</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Programului</a:t>
            </a:r>
            <a:r>
              <a:rPr lang="en-US" sz="1600" dirty="0">
                <a:solidFill>
                  <a:srgbClr val="002060"/>
                </a:solidFill>
                <a:ea typeface="Arial" panose="020B0604020202020204" pitchFamily="34" charset="0"/>
                <a:cs typeface="Arial" panose="020B0604020202020204" pitchFamily="34" charset="0"/>
              </a:rPr>
              <a:t> </a:t>
            </a:r>
            <a:r>
              <a:rPr lang="ro-RO" sz="1600" dirty="0">
                <a:solidFill>
                  <a:srgbClr val="002060"/>
                </a:solidFill>
                <a:ea typeface="Arial" panose="020B0604020202020204" pitchFamily="34" charset="0"/>
                <a:cs typeface="Arial" panose="020B0604020202020204" pitchFamily="34" charset="0"/>
              </a:rPr>
              <a:t>operațional Infrastructură </a:t>
            </a:r>
            <a:r>
              <a:rPr lang="en-US" sz="1600" dirty="0">
                <a:solidFill>
                  <a:srgbClr val="002060"/>
                </a:solidFill>
                <a:ea typeface="Arial" panose="020B0604020202020204" pitchFamily="34" charset="0"/>
                <a:cs typeface="Arial" panose="020B0604020202020204" pitchFamily="34" charset="0"/>
              </a:rPr>
              <a:t>mare 2014— </a:t>
            </a:r>
            <a:r>
              <a:rPr lang="en-US" sz="1600" dirty="0" smtClean="0">
                <a:solidFill>
                  <a:srgbClr val="002060"/>
                </a:solidFill>
                <a:ea typeface="Arial" panose="020B0604020202020204" pitchFamily="34" charset="0"/>
                <a:cs typeface="Arial" panose="020B0604020202020204" pitchFamily="34" charset="0"/>
              </a:rPr>
              <a:t>2020;</a:t>
            </a:r>
          </a:p>
          <a:p>
            <a:pPr marL="285750" indent="-285750" algn="just">
              <a:lnSpc>
                <a:spcPct val="107000"/>
              </a:lnSpc>
              <a:spcAft>
                <a:spcPts val="0"/>
              </a:spcAft>
              <a:buFont typeface="Arial" panose="020B0604020202020204" pitchFamily="34" charset="0"/>
              <a:buChar char="•"/>
            </a:pPr>
            <a:r>
              <a:rPr lang="en-US" sz="1600" dirty="0" err="1" smtClean="0">
                <a:solidFill>
                  <a:srgbClr val="002060"/>
                </a:solidFill>
                <a:ea typeface="Arial" panose="020B0604020202020204" pitchFamily="34" charset="0"/>
                <a:cs typeface="Arial" panose="020B0604020202020204" pitchFamily="34" charset="0"/>
              </a:rPr>
              <a:t>proiectele</a:t>
            </a:r>
            <a:r>
              <a:rPr lang="en-US" sz="1600" dirty="0" smtClean="0">
                <a:solidFill>
                  <a:srgbClr val="002060"/>
                </a:solidFill>
                <a:ea typeface="Arial" panose="020B0604020202020204" pitchFamily="34" charset="0"/>
                <a:cs typeface="Arial" panose="020B0604020202020204" pitchFamily="34" charset="0"/>
              </a:rPr>
              <a:t> </a:t>
            </a:r>
            <a:r>
              <a:rPr lang="ro-RO" sz="1600" dirty="0">
                <a:solidFill>
                  <a:srgbClr val="002060"/>
                </a:solidFill>
                <a:ea typeface="Arial" panose="020B0604020202020204" pitchFamily="34" charset="0"/>
                <a:cs typeface="Arial" panose="020B0604020202020204" pitchFamily="34" charset="0"/>
              </a:rPr>
              <a:t>finanțate </a:t>
            </a:r>
            <a:r>
              <a:rPr lang="en-US" sz="1600" dirty="0" err="1">
                <a:solidFill>
                  <a:srgbClr val="002060"/>
                </a:solidFill>
                <a:ea typeface="Arial" panose="020B0604020202020204" pitchFamily="34" charset="0"/>
                <a:cs typeface="Arial" panose="020B0604020202020204" pitchFamily="34" charset="0"/>
              </a:rPr>
              <a:t>exclusiv</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prin</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intermediul</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unor</a:t>
            </a:r>
            <a:r>
              <a:rPr lang="en-US" sz="1600" dirty="0">
                <a:solidFill>
                  <a:srgbClr val="002060"/>
                </a:solidFill>
                <a:ea typeface="Arial" panose="020B0604020202020204" pitchFamily="34" charset="0"/>
                <a:cs typeface="Arial" panose="020B0604020202020204" pitchFamily="34" charset="0"/>
              </a:rPr>
              <a:t> scheme de </a:t>
            </a:r>
            <a:r>
              <a:rPr lang="en-US" sz="1600" dirty="0" err="1">
                <a:solidFill>
                  <a:srgbClr val="002060"/>
                </a:solidFill>
                <a:ea typeface="Arial" panose="020B0604020202020204" pitchFamily="34" charset="0"/>
                <a:cs typeface="Arial" panose="020B0604020202020204" pitchFamily="34" charset="0"/>
              </a:rPr>
              <a:t>ajutor</a:t>
            </a:r>
            <a:r>
              <a:rPr lang="en-US" sz="1600" dirty="0">
                <a:solidFill>
                  <a:srgbClr val="002060"/>
                </a:solidFill>
                <a:ea typeface="Arial" panose="020B0604020202020204" pitchFamily="34" charset="0"/>
                <a:cs typeface="Arial" panose="020B0604020202020204" pitchFamily="34" charset="0"/>
              </a:rPr>
              <a:t> de stat regional </a:t>
            </a:r>
            <a:r>
              <a:rPr lang="ro-RO" sz="1600" dirty="0">
                <a:solidFill>
                  <a:srgbClr val="002060"/>
                </a:solidFill>
                <a:ea typeface="Arial" panose="020B0604020202020204" pitchFamily="34" charset="0"/>
                <a:cs typeface="Arial" panose="020B0604020202020204" pitchFamily="34" charset="0"/>
              </a:rPr>
              <a:t>și/sau </a:t>
            </a:r>
            <a:r>
              <a:rPr lang="en-US" sz="1600" i="1" dirty="0">
                <a:solidFill>
                  <a:srgbClr val="002060"/>
                </a:solidFill>
                <a:ea typeface="Arial" panose="020B0604020202020204" pitchFamily="34" charset="0"/>
                <a:cs typeface="Arial" panose="020B0604020202020204" pitchFamily="34" charset="0"/>
              </a:rPr>
              <a:t>de </a:t>
            </a:r>
            <a:r>
              <a:rPr lang="en-US" sz="1600" i="1" dirty="0" err="1">
                <a:solidFill>
                  <a:srgbClr val="002060"/>
                </a:solidFill>
                <a:ea typeface="Arial" panose="020B0604020202020204" pitchFamily="34" charset="0"/>
                <a:cs typeface="Arial" panose="020B0604020202020204" pitchFamily="34" charset="0"/>
              </a:rPr>
              <a:t>minimis</a:t>
            </a:r>
            <a:r>
              <a:rPr lang="en-US" sz="1600" dirty="0">
                <a:solidFill>
                  <a:srgbClr val="002060"/>
                </a:solidFill>
                <a:ea typeface="Arial" panose="020B0604020202020204" pitchFamily="34" charset="0"/>
                <a:cs typeface="Arial" panose="020B0604020202020204" pitchFamily="34" charset="0"/>
              </a:rPr>
              <a:t>, cu </a:t>
            </a:r>
            <a:r>
              <a:rPr lang="ro-RO" sz="1600" dirty="0">
                <a:solidFill>
                  <a:srgbClr val="002060"/>
                </a:solidFill>
                <a:ea typeface="Arial" panose="020B0604020202020204" pitchFamily="34" charset="0"/>
                <a:cs typeface="Arial" panose="020B0604020202020204" pitchFamily="34" charset="0"/>
              </a:rPr>
              <a:t>excepția </a:t>
            </a:r>
            <a:r>
              <a:rPr lang="en-US" sz="1600" dirty="0" err="1">
                <a:solidFill>
                  <a:srgbClr val="002060"/>
                </a:solidFill>
                <a:ea typeface="Arial" panose="020B0604020202020204" pitchFamily="34" charset="0"/>
                <a:cs typeface="Arial" panose="020B0604020202020204" pitchFamily="34" charset="0"/>
              </a:rPr>
              <a:t>celor</a:t>
            </a:r>
            <a:r>
              <a:rPr lang="en-US" sz="1600" dirty="0">
                <a:solidFill>
                  <a:srgbClr val="002060"/>
                </a:solidFill>
                <a:ea typeface="Arial" panose="020B0604020202020204" pitchFamily="34" charset="0"/>
                <a:cs typeface="Arial" panose="020B0604020202020204" pitchFamily="34" charset="0"/>
              </a:rPr>
              <a:t> care </a:t>
            </a:r>
            <a:r>
              <a:rPr lang="ro-RO" sz="1600" dirty="0">
                <a:solidFill>
                  <a:srgbClr val="002060"/>
                </a:solidFill>
                <a:ea typeface="Arial" panose="020B0604020202020204" pitchFamily="34" charset="0"/>
                <a:cs typeface="Arial" panose="020B0604020202020204" pitchFamily="34" charset="0"/>
              </a:rPr>
              <a:t>vizează </a:t>
            </a:r>
            <a:r>
              <a:rPr lang="en-US" sz="1600" dirty="0" err="1">
                <a:solidFill>
                  <a:srgbClr val="002060"/>
                </a:solidFill>
                <a:ea typeface="Arial" panose="020B0604020202020204" pitchFamily="34" charset="0"/>
                <a:cs typeface="Arial" panose="020B0604020202020204" pitchFamily="34" charset="0"/>
              </a:rPr>
              <a:t>promovarea</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transferului</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tehnologic</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specializarea</a:t>
            </a:r>
            <a:r>
              <a:rPr lang="en-US" sz="1600" dirty="0">
                <a:solidFill>
                  <a:srgbClr val="002060"/>
                </a:solidFill>
                <a:ea typeface="Arial" panose="020B0604020202020204" pitchFamily="34" charset="0"/>
                <a:cs typeface="Arial" panose="020B0604020202020204" pitchFamily="34" charset="0"/>
              </a:rPr>
              <a:t> </a:t>
            </a:r>
            <a:r>
              <a:rPr lang="ro-RO" sz="1600" dirty="0">
                <a:solidFill>
                  <a:srgbClr val="002060"/>
                </a:solidFill>
                <a:ea typeface="Arial" panose="020B0604020202020204" pitchFamily="34" charset="0"/>
                <a:cs typeface="Arial" panose="020B0604020202020204" pitchFamily="34" charset="0"/>
              </a:rPr>
              <a:t>inteligentă </a:t>
            </a:r>
            <a:r>
              <a:rPr lang="en-US" sz="1600" dirty="0" err="1">
                <a:solidFill>
                  <a:srgbClr val="002060"/>
                </a:solidFill>
                <a:ea typeface="Arial" panose="020B0604020202020204" pitchFamily="34" charset="0"/>
                <a:cs typeface="Arial" panose="020B0604020202020204" pitchFamily="34" charset="0"/>
              </a:rPr>
              <a:t>sau</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dezvoltarea</a:t>
            </a:r>
            <a:r>
              <a:rPr lang="en-US" sz="1600" dirty="0">
                <a:solidFill>
                  <a:srgbClr val="002060"/>
                </a:solidFill>
                <a:ea typeface="Arial" panose="020B0604020202020204" pitchFamily="34" charset="0"/>
                <a:cs typeface="Arial" panose="020B0604020202020204" pitchFamily="34" charset="0"/>
              </a:rPr>
              <a:t> </a:t>
            </a:r>
            <a:r>
              <a:rPr lang="en-US" sz="1600" dirty="0" err="1">
                <a:solidFill>
                  <a:srgbClr val="002060"/>
                </a:solidFill>
                <a:ea typeface="Arial" panose="020B0604020202020204" pitchFamily="34" charset="0"/>
                <a:cs typeface="Arial" panose="020B0604020202020204" pitchFamily="34" charset="0"/>
              </a:rPr>
              <a:t>incubatoarelor</a:t>
            </a:r>
            <a:r>
              <a:rPr lang="en-US" sz="1600" dirty="0">
                <a:solidFill>
                  <a:srgbClr val="002060"/>
                </a:solidFill>
                <a:ea typeface="Arial" panose="020B0604020202020204" pitchFamily="34" charset="0"/>
                <a:cs typeface="Arial" panose="020B0604020202020204" pitchFamily="34" charset="0"/>
              </a:rPr>
              <a:t> de </a:t>
            </a:r>
            <a:r>
              <a:rPr lang="en-US" sz="1600" dirty="0" err="1">
                <a:solidFill>
                  <a:srgbClr val="002060"/>
                </a:solidFill>
                <a:ea typeface="Arial" panose="020B0604020202020204" pitchFamily="34" charset="0"/>
                <a:cs typeface="Arial" panose="020B0604020202020204" pitchFamily="34" charset="0"/>
              </a:rPr>
              <a:t>afaceri</a:t>
            </a:r>
            <a:endParaRPr lang="ro-RO" sz="1600" dirty="0">
              <a:solidFill>
                <a:srgbClr val="002060"/>
              </a:solidFill>
              <a:cs typeface="Times New Roman" panose="02020603050405020304" pitchFamily="18" charset="0"/>
            </a:endParaRPr>
          </a:p>
        </p:txBody>
      </p:sp>
    </p:spTree>
    <p:extLst>
      <p:ext uri="{BB962C8B-B14F-4D97-AF65-F5344CB8AC3E}">
        <p14:creationId xmlns:p14="http://schemas.microsoft.com/office/powerpoint/2010/main" val="398058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771814"/>
          </a:xfrm>
          <a:prstGeom prst="rect">
            <a:avLst/>
          </a:prstGeom>
          <a:noFill/>
        </p:spPr>
        <p:txBody>
          <a:bodyPr wrap="square">
            <a:spAutoFit/>
          </a:bodyPr>
          <a:lstStyle/>
          <a:p>
            <a:pPr algn="ctr">
              <a:lnSpc>
                <a:spcPct val="115000"/>
              </a:lnSpc>
              <a:spcAft>
                <a:spcPts val="1000"/>
              </a:spcAft>
            </a:pP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a:t>
            </a:r>
            <a:r>
              <a:rPr lang="ro-RO"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UG </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nr. 36/2023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privind</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stabilirea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cadrului</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general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pentru</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închiderea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programelor</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operaționale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finanțate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în</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perioada</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de </a:t>
            </a:r>
            <a:r>
              <a:rPr lang="en-GB" sz="2000" b="1" i="1" dirty="0" err="1">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programare</a:t>
            </a:r>
            <a:r>
              <a:rPr lang="en-GB" sz="2000" b="1" i="1" dirty="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 2014-2020</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547980" y="2040678"/>
            <a:ext cx="11193106" cy="4016484"/>
          </a:xfrm>
          <a:prstGeom prst="rect">
            <a:avLst/>
          </a:prstGeom>
          <a:noFill/>
        </p:spPr>
        <p:txBody>
          <a:bodyPr wrap="square">
            <a:spAutoFit/>
          </a:bodyPr>
          <a:lstStyle/>
          <a:p>
            <a:pPr marL="285750" indent="-285750">
              <a:buFont typeface="Wingdings" panose="05000000000000000000" pitchFamily="2" charset="2"/>
              <a:buChar char="q"/>
            </a:pPr>
            <a:r>
              <a:rPr lang="en-US" sz="1500" dirty="0" err="1">
                <a:solidFill>
                  <a:srgbClr val="002060"/>
                </a:solidFill>
                <a:latin typeface="Times New Roman" panose="02020603050405020304" pitchFamily="18" charset="0"/>
                <a:cs typeface="Times New Roman" panose="02020603050405020304" pitchFamily="18" charset="0"/>
              </a:rPr>
              <a:t>Lista</a:t>
            </a:r>
            <a:r>
              <a:rPr lang="en-US" sz="1500" dirty="0">
                <a:solidFill>
                  <a:srgbClr val="002060"/>
                </a:solidFill>
                <a:latin typeface="Times New Roman" panose="02020603050405020304" pitchFamily="18" charset="0"/>
                <a:cs typeface="Times New Roman" panose="02020603050405020304" pitchFamily="18" charset="0"/>
              </a:rPr>
              <a:t> </a:t>
            </a:r>
            <a:r>
              <a:rPr lang="en-US" sz="1500" dirty="0" err="1">
                <a:solidFill>
                  <a:srgbClr val="002060"/>
                </a:solidFill>
                <a:latin typeface="Times New Roman" panose="02020603050405020304" pitchFamily="18" charset="0"/>
                <a:cs typeface="Times New Roman" panose="02020603050405020304" pitchFamily="18" charset="0"/>
              </a:rPr>
              <a:t>proiectelor</a:t>
            </a:r>
            <a:r>
              <a:rPr lang="en-US" sz="1500" dirty="0">
                <a:solidFill>
                  <a:srgbClr val="002060"/>
                </a:solidFill>
                <a:latin typeface="Times New Roman" panose="02020603050405020304" pitchFamily="18" charset="0"/>
                <a:cs typeface="Times New Roman" panose="02020603050405020304" pitchFamily="18" charset="0"/>
              </a:rPr>
              <a:t> </a:t>
            </a:r>
            <a:r>
              <a:rPr lang="en-US" sz="1500" dirty="0" err="1">
                <a:solidFill>
                  <a:srgbClr val="002060"/>
                </a:solidFill>
                <a:latin typeface="Times New Roman" panose="02020603050405020304" pitchFamily="18" charset="0"/>
                <a:cs typeface="Times New Roman" panose="02020603050405020304" pitchFamily="18" charset="0"/>
              </a:rPr>
              <a:t>propuse</a:t>
            </a:r>
            <a:r>
              <a:rPr lang="en-US" sz="1500" dirty="0">
                <a:solidFill>
                  <a:srgbClr val="002060"/>
                </a:solidFill>
                <a:latin typeface="Times New Roman" panose="02020603050405020304" pitchFamily="18" charset="0"/>
                <a:cs typeface="Times New Roman" panose="02020603050405020304" pitchFamily="18" charset="0"/>
              </a:rPr>
              <a:t> </a:t>
            </a:r>
            <a:r>
              <a:rPr lang="en-US" sz="1500" dirty="0" err="1">
                <a:solidFill>
                  <a:srgbClr val="002060"/>
                </a:solidFill>
                <a:latin typeface="Times New Roman" panose="02020603050405020304" pitchFamily="18" charset="0"/>
                <a:cs typeface="Times New Roman" panose="02020603050405020304" pitchFamily="18" charset="0"/>
              </a:rPr>
              <a:t>Pentru</a:t>
            </a:r>
            <a:r>
              <a:rPr lang="en-US" sz="1500" dirty="0">
                <a:solidFill>
                  <a:srgbClr val="002060"/>
                </a:solidFill>
                <a:latin typeface="Times New Roman" panose="02020603050405020304" pitchFamily="18" charset="0"/>
                <a:cs typeface="Times New Roman" panose="02020603050405020304" pitchFamily="18" charset="0"/>
              </a:rPr>
              <a:t> </a:t>
            </a:r>
            <a:r>
              <a:rPr lang="en-US" sz="1500" dirty="0" err="1">
                <a:solidFill>
                  <a:srgbClr val="002060"/>
                </a:solidFill>
                <a:latin typeface="Times New Roman" panose="02020603050405020304" pitchFamily="18" charset="0"/>
                <a:cs typeface="Times New Roman" panose="02020603050405020304" pitchFamily="18" charset="0"/>
              </a:rPr>
              <a:t>etapizare</a:t>
            </a:r>
            <a:r>
              <a:rPr lang="en-US" sz="1500" dirty="0">
                <a:solidFill>
                  <a:srgbClr val="002060"/>
                </a:solidFill>
                <a:latin typeface="Times New Roman" panose="02020603050405020304" pitchFamily="18" charset="0"/>
                <a:cs typeface="Times New Roman" panose="02020603050405020304" pitchFamily="18" charset="0"/>
              </a:rPr>
              <a:t> </a:t>
            </a:r>
            <a:r>
              <a:rPr lang="en-US" sz="1500" dirty="0" err="1">
                <a:solidFill>
                  <a:srgbClr val="002060"/>
                </a:solidFill>
                <a:latin typeface="Times New Roman" panose="02020603050405020304" pitchFamily="18" charset="0"/>
                <a:cs typeface="Times New Roman" panose="02020603050405020304" pitchFamily="18" charset="0"/>
              </a:rPr>
              <a:t>este</a:t>
            </a:r>
            <a:r>
              <a:rPr lang="en-US" sz="1500" dirty="0">
                <a:solidFill>
                  <a:srgbClr val="002060"/>
                </a:solidFill>
                <a:latin typeface="Times New Roman" panose="02020603050405020304" pitchFamily="18" charset="0"/>
                <a:cs typeface="Times New Roman" panose="02020603050405020304" pitchFamily="18" charset="0"/>
              </a:rPr>
              <a:t> </a:t>
            </a:r>
            <a:r>
              <a:rPr lang="en-US" sz="1500" dirty="0" err="1">
                <a:solidFill>
                  <a:srgbClr val="002060"/>
                </a:solidFill>
                <a:latin typeface="Times New Roman" panose="02020603050405020304" pitchFamily="18" charset="0"/>
                <a:cs typeface="Times New Roman" panose="02020603050405020304" pitchFamily="18" charset="0"/>
              </a:rPr>
              <a:t>intocmita</a:t>
            </a:r>
            <a:r>
              <a:rPr lang="en-US" sz="1500" dirty="0">
                <a:solidFill>
                  <a:srgbClr val="002060"/>
                </a:solidFill>
                <a:latin typeface="Times New Roman" panose="02020603050405020304" pitchFamily="18" charset="0"/>
                <a:cs typeface="Times New Roman" panose="02020603050405020304" pitchFamily="18" charset="0"/>
              </a:rPr>
              <a:t> de AMPOR </a:t>
            </a:r>
            <a:r>
              <a:rPr lang="en-US" sz="1500" dirty="0" smtClean="0">
                <a:solidFill>
                  <a:srgbClr val="002060"/>
                </a:solidFill>
                <a:latin typeface="Times New Roman" panose="02020603050405020304" pitchFamily="18" charset="0"/>
                <a:cs typeface="Times New Roman" panose="02020603050405020304" pitchFamily="18" charset="0"/>
              </a:rPr>
              <a:t>2014-2020</a:t>
            </a:r>
            <a:endParaRPr lang="ro-RO" sz="1500" dirty="0" smtClean="0">
              <a:solidFill>
                <a:srgbClr val="002060"/>
              </a:solidFill>
            </a:endParaRPr>
          </a:p>
          <a:p>
            <a:pPr marL="285750" indent="-285750">
              <a:buFont typeface="Wingdings" panose="05000000000000000000" pitchFamily="2" charset="2"/>
              <a:buChar char="q"/>
            </a:pPr>
            <a:r>
              <a:rPr lang="en-US" sz="1500" dirty="0" err="1" smtClean="0">
                <a:solidFill>
                  <a:srgbClr val="002060"/>
                </a:solidFill>
              </a:rPr>
              <a:t>Autoritățile</a:t>
            </a:r>
            <a:r>
              <a:rPr lang="en-US" sz="1500" dirty="0" smtClean="0">
                <a:solidFill>
                  <a:srgbClr val="002060"/>
                </a:solidFill>
              </a:rPr>
              <a:t> </a:t>
            </a:r>
            <a:r>
              <a:rPr lang="en-US" sz="1500" dirty="0">
                <a:solidFill>
                  <a:srgbClr val="002060"/>
                </a:solidFill>
              </a:rPr>
              <a:t>de management ale </a:t>
            </a:r>
            <a:r>
              <a:rPr lang="en-US" sz="1500" dirty="0" err="1">
                <a:solidFill>
                  <a:srgbClr val="002060"/>
                </a:solidFill>
              </a:rPr>
              <a:t>programelor</a:t>
            </a:r>
            <a:r>
              <a:rPr lang="en-US" sz="1500" dirty="0">
                <a:solidFill>
                  <a:srgbClr val="002060"/>
                </a:solidFill>
              </a:rPr>
              <a:t> 2021-2027 au </a:t>
            </a:r>
            <a:r>
              <a:rPr lang="en-US" sz="1500" dirty="0" err="1">
                <a:solidFill>
                  <a:srgbClr val="002060"/>
                </a:solidFill>
              </a:rPr>
              <a:t>următoarele</a:t>
            </a:r>
            <a:r>
              <a:rPr lang="en-US" sz="1500" dirty="0">
                <a:solidFill>
                  <a:srgbClr val="002060"/>
                </a:solidFill>
              </a:rPr>
              <a:t> </a:t>
            </a:r>
            <a:r>
              <a:rPr lang="en-US" sz="1500" dirty="0" err="1">
                <a:solidFill>
                  <a:srgbClr val="002060"/>
                </a:solidFill>
              </a:rPr>
              <a:t>atribuții</a:t>
            </a:r>
            <a:r>
              <a:rPr lang="en-US" sz="1500" dirty="0">
                <a:solidFill>
                  <a:srgbClr val="002060"/>
                </a:solidFill>
              </a:rPr>
              <a:t> </a:t>
            </a:r>
            <a:r>
              <a:rPr lang="en-US" sz="1500" dirty="0" err="1">
                <a:solidFill>
                  <a:srgbClr val="002060"/>
                </a:solidFill>
              </a:rPr>
              <a:t>și</a:t>
            </a:r>
            <a:r>
              <a:rPr lang="en-US" sz="1500" dirty="0">
                <a:solidFill>
                  <a:srgbClr val="002060"/>
                </a:solidFill>
              </a:rPr>
              <a:t> </a:t>
            </a:r>
            <a:r>
              <a:rPr lang="en-US" sz="1500" dirty="0" err="1">
                <a:solidFill>
                  <a:srgbClr val="002060"/>
                </a:solidFill>
              </a:rPr>
              <a:t>responsabilități</a:t>
            </a:r>
            <a:r>
              <a:rPr lang="en-US" sz="1500" dirty="0">
                <a:solidFill>
                  <a:srgbClr val="002060"/>
                </a:solidFill>
              </a:rPr>
              <a:t>:</a:t>
            </a:r>
          </a:p>
          <a:p>
            <a:pPr marL="742950" lvl="1" indent="-285750">
              <a:buFont typeface="Wingdings" panose="05000000000000000000" pitchFamily="2" charset="2"/>
              <a:buChar char="ü"/>
            </a:pPr>
            <a:r>
              <a:rPr lang="en-US" sz="1500" dirty="0" err="1" smtClean="0">
                <a:solidFill>
                  <a:srgbClr val="002060"/>
                </a:solidFill>
              </a:rPr>
              <a:t>rezervă</a:t>
            </a:r>
            <a:r>
              <a:rPr lang="en-US" sz="1500" dirty="0" smtClean="0">
                <a:solidFill>
                  <a:srgbClr val="002060"/>
                </a:solidFill>
              </a:rPr>
              <a:t> </a:t>
            </a:r>
            <a:r>
              <a:rPr lang="en-US" sz="1500" dirty="0" err="1">
                <a:solidFill>
                  <a:srgbClr val="002060"/>
                </a:solidFill>
              </a:rPr>
              <a:t>bugetul</a:t>
            </a:r>
            <a:r>
              <a:rPr lang="en-US" sz="1500" dirty="0">
                <a:solidFill>
                  <a:srgbClr val="002060"/>
                </a:solidFill>
              </a:rPr>
              <a:t> </a:t>
            </a:r>
            <a:r>
              <a:rPr lang="en-US" sz="1500" dirty="0" err="1">
                <a:solidFill>
                  <a:srgbClr val="002060"/>
                </a:solidFill>
              </a:rPr>
              <a:t>destinat</a:t>
            </a:r>
            <a:r>
              <a:rPr lang="en-US" sz="1500" dirty="0">
                <a:solidFill>
                  <a:srgbClr val="002060"/>
                </a:solidFill>
              </a:rPr>
              <a:t> </a:t>
            </a:r>
            <a:r>
              <a:rPr lang="en-US" sz="1500" dirty="0" err="1">
                <a:solidFill>
                  <a:srgbClr val="002060"/>
                </a:solidFill>
              </a:rPr>
              <a:t>proiectelor</a:t>
            </a:r>
            <a:r>
              <a:rPr lang="en-US" sz="1500" dirty="0">
                <a:solidFill>
                  <a:srgbClr val="002060"/>
                </a:solidFill>
              </a:rPr>
              <a:t>/</a:t>
            </a:r>
            <a:r>
              <a:rPr lang="en-US" sz="1500" dirty="0" err="1">
                <a:solidFill>
                  <a:srgbClr val="002060"/>
                </a:solidFill>
              </a:rPr>
              <a:t>operațiunilor</a:t>
            </a:r>
            <a:r>
              <a:rPr lang="en-US" sz="1500" dirty="0">
                <a:solidFill>
                  <a:srgbClr val="002060"/>
                </a:solidFill>
              </a:rPr>
              <a:t> </a:t>
            </a:r>
            <a:r>
              <a:rPr lang="en-US" sz="1500" dirty="0" err="1">
                <a:solidFill>
                  <a:srgbClr val="002060"/>
                </a:solidFill>
              </a:rPr>
              <a:t>etapizate</a:t>
            </a:r>
            <a:r>
              <a:rPr lang="en-US" sz="1500" dirty="0">
                <a:solidFill>
                  <a:srgbClr val="002060"/>
                </a:solidFill>
              </a:rPr>
              <a:t> din </a:t>
            </a:r>
            <a:r>
              <a:rPr lang="en-US" sz="1500" dirty="0" err="1">
                <a:solidFill>
                  <a:srgbClr val="002060"/>
                </a:solidFill>
              </a:rPr>
              <a:t>valoarea</a:t>
            </a:r>
            <a:r>
              <a:rPr lang="en-US" sz="1500" dirty="0">
                <a:solidFill>
                  <a:srgbClr val="002060"/>
                </a:solidFill>
              </a:rPr>
              <a:t> </a:t>
            </a:r>
            <a:r>
              <a:rPr lang="en-US" sz="1500" dirty="0" err="1">
                <a:solidFill>
                  <a:srgbClr val="002060"/>
                </a:solidFill>
              </a:rPr>
              <a:t>alocării</a:t>
            </a:r>
            <a:r>
              <a:rPr lang="en-US" sz="1500" dirty="0">
                <a:solidFill>
                  <a:srgbClr val="002060"/>
                </a:solidFill>
              </a:rPr>
              <a:t> </a:t>
            </a:r>
            <a:r>
              <a:rPr lang="en-US" sz="1500" dirty="0" err="1">
                <a:solidFill>
                  <a:srgbClr val="002060"/>
                </a:solidFill>
              </a:rPr>
              <a:t>publice</a:t>
            </a:r>
            <a:r>
              <a:rPr lang="en-US" sz="1500" dirty="0">
                <a:solidFill>
                  <a:srgbClr val="002060"/>
                </a:solidFill>
              </a:rPr>
              <a:t> </a:t>
            </a:r>
            <a:r>
              <a:rPr lang="en-US" sz="1500" dirty="0" err="1">
                <a:solidFill>
                  <a:srgbClr val="002060"/>
                </a:solidFill>
              </a:rPr>
              <a:t>totale</a:t>
            </a:r>
            <a:r>
              <a:rPr lang="en-US" sz="1500" dirty="0">
                <a:solidFill>
                  <a:srgbClr val="002060"/>
                </a:solidFill>
              </a:rPr>
              <a:t> </a:t>
            </a:r>
            <a:r>
              <a:rPr lang="en-US" sz="1500" dirty="0" err="1">
                <a:solidFill>
                  <a:srgbClr val="002060"/>
                </a:solidFill>
              </a:rPr>
              <a:t>pentru</a:t>
            </a:r>
            <a:r>
              <a:rPr lang="en-US" sz="1500" dirty="0">
                <a:solidFill>
                  <a:srgbClr val="002060"/>
                </a:solidFill>
              </a:rPr>
              <a:t> </a:t>
            </a:r>
            <a:r>
              <a:rPr lang="en-US" sz="1500" dirty="0" err="1">
                <a:solidFill>
                  <a:srgbClr val="002060"/>
                </a:solidFill>
              </a:rPr>
              <a:t>fiecare</a:t>
            </a:r>
            <a:r>
              <a:rPr lang="en-US" sz="1500" dirty="0">
                <a:solidFill>
                  <a:srgbClr val="002060"/>
                </a:solidFill>
              </a:rPr>
              <a:t> program, </a:t>
            </a:r>
            <a:r>
              <a:rPr lang="en-US" sz="1500" dirty="0" err="1">
                <a:solidFill>
                  <a:srgbClr val="002060"/>
                </a:solidFill>
              </a:rPr>
              <a:t>respectiv</a:t>
            </a:r>
            <a:r>
              <a:rPr lang="en-US" sz="1500" dirty="0">
                <a:solidFill>
                  <a:srgbClr val="002060"/>
                </a:solidFill>
              </a:rPr>
              <a:t> </a:t>
            </a:r>
            <a:r>
              <a:rPr lang="en-US" sz="1500" dirty="0" err="1">
                <a:solidFill>
                  <a:srgbClr val="002060"/>
                </a:solidFill>
              </a:rPr>
              <a:t>fonduri</a:t>
            </a:r>
            <a:r>
              <a:rPr lang="en-US" sz="1500" dirty="0">
                <a:solidFill>
                  <a:srgbClr val="002060"/>
                </a:solidFill>
              </a:rPr>
              <a:t> </a:t>
            </a:r>
            <a:r>
              <a:rPr lang="en-US" sz="1500" dirty="0" err="1">
                <a:solidFill>
                  <a:srgbClr val="002060"/>
                </a:solidFill>
              </a:rPr>
              <a:t>europene</a:t>
            </a:r>
            <a:r>
              <a:rPr lang="en-US" sz="1500" dirty="0">
                <a:solidFill>
                  <a:srgbClr val="002060"/>
                </a:solidFill>
              </a:rPr>
              <a:t> 2021-2027 </a:t>
            </a:r>
            <a:r>
              <a:rPr lang="en-US" sz="1500" dirty="0" err="1">
                <a:solidFill>
                  <a:srgbClr val="002060"/>
                </a:solidFill>
              </a:rPr>
              <a:t>și</a:t>
            </a:r>
            <a:r>
              <a:rPr lang="en-US" sz="1500" dirty="0">
                <a:solidFill>
                  <a:srgbClr val="002060"/>
                </a:solidFill>
              </a:rPr>
              <a:t> </a:t>
            </a:r>
            <a:r>
              <a:rPr lang="en-US" sz="1500" dirty="0" err="1">
                <a:solidFill>
                  <a:srgbClr val="002060"/>
                </a:solidFill>
              </a:rPr>
              <a:t>cofinanțarea</a:t>
            </a:r>
            <a:r>
              <a:rPr lang="en-US" sz="1500" dirty="0">
                <a:solidFill>
                  <a:srgbClr val="002060"/>
                </a:solidFill>
              </a:rPr>
              <a:t> </a:t>
            </a:r>
            <a:r>
              <a:rPr lang="en-US" sz="1500" dirty="0" err="1">
                <a:solidFill>
                  <a:srgbClr val="002060"/>
                </a:solidFill>
              </a:rPr>
              <a:t>publică</a:t>
            </a:r>
            <a:r>
              <a:rPr lang="en-US" sz="1500" dirty="0">
                <a:solidFill>
                  <a:srgbClr val="002060"/>
                </a:solidFill>
              </a:rPr>
              <a:t> </a:t>
            </a:r>
            <a:r>
              <a:rPr lang="en-US" sz="1500" dirty="0" err="1">
                <a:solidFill>
                  <a:srgbClr val="002060"/>
                </a:solidFill>
              </a:rPr>
              <a:t>națională</a:t>
            </a:r>
            <a:r>
              <a:rPr lang="en-US" sz="1500" dirty="0">
                <a:solidFill>
                  <a:srgbClr val="002060"/>
                </a:solidFill>
              </a:rPr>
              <a:t> a </a:t>
            </a:r>
            <a:r>
              <a:rPr lang="en-US" sz="1500" dirty="0" err="1">
                <a:solidFill>
                  <a:srgbClr val="002060"/>
                </a:solidFill>
              </a:rPr>
              <a:t>programelor</a:t>
            </a:r>
            <a:r>
              <a:rPr lang="en-US" sz="1500" dirty="0">
                <a:solidFill>
                  <a:srgbClr val="002060"/>
                </a:solidFill>
              </a:rPr>
              <a:t> </a:t>
            </a:r>
            <a:r>
              <a:rPr lang="en-US" sz="1500" dirty="0" err="1">
                <a:solidFill>
                  <a:srgbClr val="002060"/>
                </a:solidFill>
              </a:rPr>
              <a:t>pe</a:t>
            </a:r>
            <a:r>
              <a:rPr lang="en-US" sz="1500" dirty="0">
                <a:solidFill>
                  <a:srgbClr val="002060"/>
                </a:solidFill>
              </a:rPr>
              <a:t> care le </a:t>
            </a:r>
            <a:r>
              <a:rPr lang="en-US" sz="1500" dirty="0" err="1" smtClean="0">
                <a:solidFill>
                  <a:srgbClr val="002060"/>
                </a:solidFill>
              </a:rPr>
              <a:t>gestionează</a:t>
            </a:r>
            <a:endParaRPr lang="ro-RO" sz="1500" dirty="0" smtClean="0">
              <a:solidFill>
                <a:srgbClr val="002060"/>
              </a:solidFill>
            </a:endParaRPr>
          </a:p>
          <a:p>
            <a:pPr marL="742950" lvl="1" indent="-285750">
              <a:buFont typeface="Wingdings" panose="05000000000000000000" pitchFamily="2" charset="2"/>
              <a:buChar char="ü"/>
            </a:pPr>
            <a:r>
              <a:rPr lang="en-US" sz="1500" dirty="0" err="1">
                <a:solidFill>
                  <a:srgbClr val="002060"/>
                </a:solidFill>
              </a:rPr>
              <a:t>propun</a:t>
            </a:r>
            <a:r>
              <a:rPr lang="en-US" sz="1500" dirty="0">
                <a:solidFill>
                  <a:srgbClr val="002060"/>
                </a:solidFill>
              </a:rPr>
              <a:t> </a:t>
            </a:r>
            <a:r>
              <a:rPr lang="en-US" sz="1500" dirty="0" err="1">
                <a:solidFill>
                  <a:srgbClr val="002060"/>
                </a:solidFill>
              </a:rPr>
              <a:t>Comitetului</a:t>
            </a:r>
            <a:r>
              <a:rPr lang="en-US" sz="1500" dirty="0">
                <a:solidFill>
                  <a:srgbClr val="002060"/>
                </a:solidFill>
              </a:rPr>
              <a:t> de </a:t>
            </a:r>
            <a:r>
              <a:rPr lang="en-US" sz="1500" dirty="0" err="1">
                <a:solidFill>
                  <a:srgbClr val="002060"/>
                </a:solidFill>
              </a:rPr>
              <a:t>monitorizare</a:t>
            </a:r>
            <a:r>
              <a:rPr lang="en-US" sz="1500" dirty="0">
                <a:solidFill>
                  <a:srgbClr val="002060"/>
                </a:solidFill>
              </a:rPr>
              <a:t> a </a:t>
            </a:r>
            <a:r>
              <a:rPr lang="en-US" sz="1500" dirty="0" err="1">
                <a:solidFill>
                  <a:srgbClr val="002060"/>
                </a:solidFill>
              </a:rPr>
              <a:t>programului</a:t>
            </a:r>
            <a:r>
              <a:rPr lang="en-US" sz="1500" dirty="0">
                <a:solidFill>
                  <a:srgbClr val="002060"/>
                </a:solidFill>
              </a:rPr>
              <a:t>, </a:t>
            </a:r>
            <a:r>
              <a:rPr lang="en-US" sz="1500" dirty="0" err="1">
                <a:solidFill>
                  <a:srgbClr val="002060"/>
                </a:solidFill>
              </a:rPr>
              <a:t>în</a:t>
            </a:r>
            <a:r>
              <a:rPr lang="en-US" sz="1500" dirty="0">
                <a:solidFill>
                  <a:srgbClr val="002060"/>
                </a:solidFill>
              </a:rPr>
              <a:t> </a:t>
            </a:r>
            <a:r>
              <a:rPr lang="en-US" sz="1500" dirty="0" err="1">
                <a:solidFill>
                  <a:srgbClr val="002060"/>
                </a:solidFill>
              </a:rPr>
              <a:t>vederea</a:t>
            </a:r>
            <a:r>
              <a:rPr lang="en-US" sz="1500" dirty="0">
                <a:solidFill>
                  <a:srgbClr val="002060"/>
                </a:solidFill>
              </a:rPr>
              <a:t> </a:t>
            </a:r>
            <a:r>
              <a:rPr lang="en-US" sz="1500" dirty="0" err="1">
                <a:solidFill>
                  <a:srgbClr val="002060"/>
                </a:solidFill>
              </a:rPr>
              <a:t>aprobării</a:t>
            </a:r>
            <a:r>
              <a:rPr lang="en-US" sz="1500" dirty="0">
                <a:solidFill>
                  <a:srgbClr val="002060"/>
                </a:solidFill>
              </a:rPr>
              <a:t>, </a:t>
            </a:r>
            <a:r>
              <a:rPr lang="en-US" sz="1500" dirty="0" err="1">
                <a:solidFill>
                  <a:srgbClr val="002060"/>
                </a:solidFill>
              </a:rPr>
              <a:t>metodologia</a:t>
            </a:r>
            <a:r>
              <a:rPr lang="en-US" sz="1500" dirty="0">
                <a:solidFill>
                  <a:srgbClr val="002060"/>
                </a:solidFill>
              </a:rPr>
              <a:t> </a:t>
            </a:r>
            <a:r>
              <a:rPr lang="en-US" sz="1500" dirty="0" err="1">
                <a:solidFill>
                  <a:srgbClr val="002060"/>
                </a:solidFill>
              </a:rPr>
              <a:t>și</a:t>
            </a:r>
            <a:r>
              <a:rPr lang="en-US" sz="1500" dirty="0">
                <a:solidFill>
                  <a:srgbClr val="002060"/>
                </a:solidFill>
              </a:rPr>
              <a:t> </a:t>
            </a:r>
            <a:r>
              <a:rPr lang="en-US" sz="1500" dirty="0" err="1">
                <a:solidFill>
                  <a:srgbClr val="002060"/>
                </a:solidFill>
              </a:rPr>
              <a:t>criteriile</a:t>
            </a:r>
            <a:r>
              <a:rPr lang="en-US" sz="1500" dirty="0">
                <a:solidFill>
                  <a:srgbClr val="002060"/>
                </a:solidFill>
              </a:rPr>
              <a:t> de </a:t>
            </a:r>
            <a:r>
              <a:rPr lang="en-US" sz="1500" dirty="0" err="1">
                <a:solidFill>
                  <a:srgbClr val="002060"/>
                </a:solidFill>
              </a:rPr>
              <a:t>evaluare</a:t>
            </a:r>
            <a:r>
              <a:rPr lang="en-US" sz="1500" dirty="0">
                <a:solidFill>
                  <a:srgbClr val="002060"/>
                </a:solidFill>
              </a:rPr>
              <a:t> </a:t>
            </a:r>
            <a:r>
              <a:rPr lang="en-US" sz="1500" dirty="0" err="1">
                <a:solidFill>
                  <a:srgbClr val="002060"/>
                </a:solidFill>
              </a:rPr>
              <a:t>și</a:t>
            </a:r>
            <a:r>
              <a:rPr lang="en-US" sz="1500" dirty="0">
                <a:solidFill>
                  <a:srgbClr val="002060"/>
                </a:solidFill>
              </a:rPr>
              <a:t> </a:t>
            </a:r>
            <a:r>
              <a:rPr lang="en-US" sz="1500" dirty="0" err="1">
                <a:solidFill>
                  <a:srgbClr val="002060"/>
                </a:solidFill>
              </a:rPr>
              <a:t>selecție</a:t>
            </a:r>
            <a:r>
              <a:rPr lang="en-US" sz="1500" dirty="0">
                <a:solidFill>
                  <a:srgbClr val="002060"/>
                </a:solidFill>
              </a:rPr>
              <a:t> </a:t>
            </a:r>
            <a:r>
              <a:rPr lang="en-US" sz="1500" dirty="0" err="1">
                <a:solidFill>
                  <a:srgbClr val="002060"/>
                </a:solidFill>
              </a:rPr>
              <a:t>pentru</a:t>
            </a:r>
            <a:r>
              <a:rPr lang="en-US" sz="1500" dirty="0">
                <a:solidFill>
                  <a:srgbClr val="002060"/>
                </a:solidFill>
              </a:rPr>
              <a:t> </a:t>
            </a:r>
            <a:r>
              <a:rPr lang="en-US" sz="1500" dirty="0" err="1">
                <a:solidFill>
                  <a:srgbClr val="002060"/>
                </a:solidFill>
              </a:rPr>
              <a:t>etapa</a:t>
            </a:r>
            <a:r>
              <a:rPr lang="en-US" sz="1500" dirty="0">
                <a:solidFill>
                  <a:srgbClr val="002060"/>
                </a:solidFill>
              </a:rPr>
              <a:t> II a </a:t>
            </a:r>
            <a:r>
              <a:rPr lang="en-US" sz="1500" dirty="0" err="1">
                <a:solidFill>
                  <a:srgbClr val="002060"/>
                </a:solidFill>
              </a:rPr>
              <a:t>proiectelor</a:t>
            </a:r>
            <a:r>
              <a:rPr lang="en-US" sz="1500" dirty="0">
                <a:solidFill>
                  <a:srgbClr val="002060"/>
                </a:solidFill>
              </a:rPr>
              <a:t>/</a:t>
            </a:r>
            <a:r>
              <a:rPr lang="en-US" sz="1500" dirty="0" err="1">
                <a:solidFill>
                  <a:srgbClr val="002060"/>
                </a:solidFill>
              </a:rPr>
              <a:t>operațiunilor</a:t>
            </a:r>
            <a:r>
              <a:rPr lang="en-US" sz="1500" dirty="0">
                <a:solidFill>
                  <a:srgbClr val="002060"/>
                </a:solidFill>
              </a:rPr>
              <a:t> </a:t>
            </a:r>
            <a:r>
              <a:rPr lang="en-US" sz="1500" dirty="0" err="1" smtClean="0">
                <a:solidFill>
                  <a:srgbClr val="002060"/>
                </a:solidFill>
              </a:rPr>
              <a:t>etapizate</a:t>
            </a:r>
            <a:endParaRPr lang="ro-RO" sz="1500" dirty="0" smtClean="0">
              <a:solidFill>
                <a:srgbClr val="002060"/>
              </a:solidFill>
            </a:endParaRPr>
          </a:p>
          <a:p>
            <a:pPr marL="742950" lvl="1" indent="-285750">
              <a:buFont typeface="Wingdings" panose="05000000000000000000" pitchFamily="2" charset="2"/>
              <a:buChar char="ü"/>
            </a:pPr>
            <a:r>
              <a:rPr lang="en-US" sz="1500" dirty="0" err="1">
                <a:solidFill>
                  <a:srgbClr val="002060"/>
                </a:solidFill>
              </a:rPr>
              <a:t>colaborează</a:t>
            </a:r>
            <a:r>
              <a:rPr lang="en-US" sz="1500" dirty="0">
                <a:solidFill>
                  <a:srgbClr val="002060"/>
                </a:solidFill>
              </a:rPr>
              <a:t> cu </a:t>
            </a:r>
            <a:r>
              <a:rPr lang="en-US" sz="1500" dirty="0" err="1">
                <a:solidFill>
                  <a:srgbClr val="002060"/>
                </a:solidFill>
              </a:rPr>
              <a:t>autoritățile</a:t>
            </a:r>
            <a:r>
              <a:rPr lang="en-US" sz="1500" dirty="0">
                <a:solidFill>
                  <a:srgbClr val="002060"/>
                </a:solidFill>
              </a:rPr>
              <a:t> de management </a:t>
            </a:r>
            <a:r>
              <a:rPr lang="en-US" sz="1500" dirty="0" err="1">
                <a:solidFill>
                  <a:srgbClr val="002060"/>
                </a:solidFill>
              </a:rPr>
              <a:t>pentru</a:t>
            </a:r>
            <a:r>
              <a:rPr lang="en-US" sz="1500" dirty="0">
                <a:solidFill>
                  <a:srgbClr val="002060"/>
                </a:solidFill>
              </a:rPr>
              <a:t> </a:t>
            </a:r>
            <a:r>
              <a:rPr lang="en-US" sz="1500" dirty="0" err="1">
                <a:solidFill>
                  <a:srgbClr val="002060"/>
                </a:solidFill>
              </a:rPr>
              <a:t>programele</a:t>
            </a:r>
            <a:r>
              <a:rPr lang="en-US" sz="1500" dirty="0">
                <a:solidFill>
                  <a:srgbClr val="002060"/>
                </a:solidFill>
              </a:rPr>
              <a:t> </a:t>
            </a:r>
            <a:r>
              <a:rPr lang="en-US" sz="1500" dirty="0" err="1">
                <a:solidFill>
                  <a:srgbClr val="002060"/>
                </a:solidFill>
              </a:rPr>
              <a:t>operaționale</a:t>
            </a:r>
            <a:r>
              <a:rPr lang="en-US" sz="1500" dirty="0">
                <a:solidFill>
                  <a:srgbClr val="002060"/>
                </a:solidFill>
              </a:rPr>
              <a:t> din </a:t>
            </a:r>
            <a:r>
              <a:rPr lang="en-US" sz="1500" dirty="0" err="1">
                <a:solidFill>
                  <a:srgbClr val="002060"/>
                </a:solidFill>
              </a:rPr>
              <a:t>perioada</a:t>
            </a:r>
            <a:r>
              <a:rPr lang="en-US" sz="1500" dirty="0">
                <a:solidFill>
                  <a:srgbClr val="002060"/>
                </a:solidFill>
              </a:rPr>
              <a:t> de </a:t>
            </a:r>
            <a:r>
              <a:rPr lang="en-US" sz="1500" dirty="0" err="1">
                <a:solidFill>
                  <a:srgbClr val="002060"/>
                </a:solidFill>
              </a:rPr>
              <a:t>programare</a:t>
            </a:r>
            <a:r>
              <a:rPr lang="en-US" sz="1500" dirty="0">
                <a:solidFill>
                  <a:srgbClr val="002060"/>
                </a:solidFill>
              </a:rPr>
              <a:t> 2014-2020 </a:t>
            </a:r>
            <a:r>
              <a:rPr lang="en-US" sz="1500" dirty="0" err="1">
                <a:solidFill>
                  <a:srgbClr val="002060"/>
                </a:solidFill>
              </a:rPr>
              <a:t>pentru</a:t>
            </a:r>
            <a:r>
              <a:rPr lang="en-US" sz="1500" dirty="0">
                <a:solidFill>
                  <a:srgbClr val="002060"/>
                </a:solidFill>
              </a:rPr>
              <a:t> a </a:t>
            </a:r>
            <a:r>
              <a:rPr lang="en-US" sz="1500" dirty="0" err="1">
                <a:solidFill>
                  <a:srgbClr val="002060"/>
                </a:solidFill>
              </a:rPr>
              <a:t>verifica</a:t>
            </a:r>
            <a:r>
              <a:rPr lang="en-US" sz="1500" dirty="0">
                <a:solidFill>
                  <a:srgbClr val="002060"/>
                </a:solidFill>
              </a:rPr>
              <a:t> </a:t>
            </a:r>
            <a:r>
              <a:rPr lang="en-US" sz="1500" dirty="0" err="1">
                <a:solidFill>
                  <a:srgbClr val="002060"/>
                </a:solidFill>
              </a:rPr>
              <a:t>încadrarea</a:t>
            </a:r>
            <a:r>
              <a:rPr lang="en-US" sz="1500" dirty="0">
                <a:solidFill>
                  <a:srgbClr val="002060"/>
                </a:solidFill>
              </a:rPr>
              <a:t>/</a:t>
            </a:r>
            <a:r>
              <a:rPr lang="en-US" sz="1500" dirty="0" err="1">
                <a:solidFill>
                  <a:srgbClr val="002060"/>
                </a:solidFill>
              </a:rPr>
              <a:t>eligibilitatea</a:t>
            </a:r>
            <a:r>
              <a:rPr lang="en-US" sz="1500" dirty="0">
                <a:solidFill>
                  <a:srgbClr val="002060"/>
                </a:solidFill>
              </a:rPr>
              <a:t> </a:t>
            </a:r>
            <a:r>
              <a:rPr lang="en-US" sz="1500" dirty="0" err="1">
                <a:solidFill>
                  <a:srgbClr val="002060"/>
                </a:solidFill>
              </a:rPr>
              <a:t>etapei</a:t>
            </a:r>
            <a:r>
              <a:rPr lang="en-US" sz="1500" dirty="0">
                <a:solidFill>
                  <a:srgbClr val="002060"/>
                </a:solidFill>
              </a:rPr>
              <a:t> II </a:t>
            </a:r>
            <a:r>
              <a:rPr lang="en-US" sz="1500" dirty="0" err="1">
                <a:solidFill>
                  <a:srgbClr val="002060"/>
                </a:solidFill>
              </a:rPr>
              <a:t>în</a:t>
            </a:r>
            <a:r>
              <a:rPr lang="en-US" sz="1500" dirty="0">
                <a:solidFill>
                  <a:srgbClr val="002060"/>
                </a:solidFill>
              </a:rPr>
              <a:t> </a:t>
            </a:r>
            <a:r>
              <a:rPr lang="en-US" sz="1500" dirty="0" err="1">
                <a:solidFill>
                  <a:srgbClr val="002060"/>
                </a:solidFill>
              </a:rPr>
              <a:t>condițiile</a:t>
            </a:r>
            <a:r>
              <a:rPr lang="en-US" sz="1500" dirty="0">
                <a:solidFill>
                  <a:srgbClr val="002060"/>
                </a:solidFill>
              </a:rPr>
              <a:t> </a:t>
            </a:r>
            <a:r>
              <a:rPr lang="en-US" sz="1500" dirty="0" err="1">
                <a:solidFill>
                  <a:srgbClr val="002060"/>
                </a:solidFill>
              </a:rPr>
              <a:t>și</a:t>
            </a:r>
            <a:r>
              <a:rPr lang="en-US" sz="1500" dirty="0">
                <a:solidFill>
                  <a:srgbClr val="002060"/>
                </a:solidFill>
              </a:rPr>
              <a:t> </a:t>
            </a:r>
            <a:r>
              <a:rPr lang="en-US" sz="1500" dirty="0" err="1">
                <a:solidFill>
                  <a:srgbClr val="002060"/>
                </a:solidFill>
              </a:rPr>
              <a:t>obiectivele</a:t>
            </a:r>
            <a:r>
              <a:rPr lang="en-US" sz="1500" dirty="0">
                <a:solidFill>
                  <a:srgbClr val="002060"/>
                </a:solidFill>
              </a:rPr>
              <a:t> </a:t>
            </a:r>
            <a:r>
              <a:rPr lang="en-US" sz="1500" dirty="0" err="1">
                <a:solidFill>
                  <a:srgbClr val="002060"/>
                </a:solidFill>
              </a:rPr>
              <a:t>specifice</a:t>
            </a:r>
            <a:r>
              <a:rPr lang="en-US" sz="1500" dirty="0">
                <a:solidFill>
                  <a:srgbClr val="002060"/>
                </a:solidFill>
              </a:rPr>
              <a:t> </a:t>
            </a:r>
            <a:r>
              <a:rPr lang="en-US" sz="1500" dirty="0" err="1">
                <a:solidFill>
                  <a:srgbClr val="002060"/>
                </a:solidFill>
              </a:rPr>
              <a:t>programelor</a:t>
            </a:r>
            <a:r>
              <a:rPr lang="en-US" sz="1500" dirty="0">
                <a:solidFill>
                  <a:srgbClr val="002060"/>
                </a:solidFill>
              </a:rPr>
              <a:t> </a:t>
            </a:r>
            <a:r>
              <a:rPr lang="en-US" sz="1500" dirty="0" smtClean="0">
                <a:solidFill>
                  <a:srgbClr val="002060"/>
                </a:solidFill>
              </a:rPr>
              <a:t>2021-2027</a:t>
            </a:r>
            <a:endParaRPr lang="ro-RO" sz="1500" dirty="0" smtClean="0">
              <a:solidFill>
                <a:srgbClr val="002060"/>
              </a:solidFill>
            </a:endParaRPr>
          </a:p>
          <a:p>
            <a:pPr marL="742950" lvl="1" indent="-285750">
              <a:buFont typeface="Wingdings" panose="05000000000000000000" pitchFamily="2" charset="2"/>
              <a:buChar char="ü"/>
            </a:pPr>
            <a:r>
              <a:rPr lang="en-US" sz="1500" dirty="0" err="1">
                <a:solidFill>
                  <a:srgbClr val="002060"/>
                </a:solidFill>
              </a:rPr>
              <a:t>inițiază</a:t>
            </a:r>
            <a:r>
              <a:rPr lang="en-US" sz="1500" dirty="0">
                <a:solidFill>
                  <a:srgbClr val="002060"/>
                </a:solidFill>
              </a:rPr>
              <a:t> </a:t>
            </a:r>
            <a:r>
              <a:rPr lang="en-US" sz="1500" dirty="0" err="1">
                <a:solidFill>
                  <a:srgbClr val="002060"/>
                </a:solidFill>
              </a:rPr>
              <a:t>măsurile</a:t>
            </a:r>
            <a:r>
              <a:rPr lang="en-US" sz="1500" dirty="0">
                <a:solidFill>
                  <a:srgbClr val="002060"/>
                </a:solidFill>
              </a:rPr>
              <a:t> </a:t>
            </a:r>
            <a:r>
              <a:rPr lang="en-US" sz="1500" dirty="0" err="1">
                <a:solidFill>
                  <a:srgbClr val="002060"/>
                </a:solidFill>
              </a:rPr>
              <a:t>necesare</a:t>
            </a:r>
            <a:r>
              <a:rPr lang="en-US" sz="1500" dirty="0">
                <a:solidFill>
                  <a:srgbClr val="002060"/>
                </a:solidFill>
              </a:rPr>
              <a:t>, cu </a:t>
            </a:r>
            <a:r>
              <a:rPr lang="en-US" sz="1500" dirty="0" err="1">
                <a:solidFill>
                  <a:srgbClr val="002060"/>
                </a:solidFill>
              </a:rPr>
              <a:t>avizul</a:t>
            </a:r>
            <a:r>
              <a:rPr lang="en-US" sz="1500" dirty="0">
                <a:solidFill>
                  <a:srgbClr val="002060"/>
                </a:solidFill>
              </a:rPr>
              <a:t> </a:t>
            </a:r>
            <a:r>
              <a:rPr lang="en-US" sz="1500" dirty="0" err="1">
                <a:solidFill>
                  <a:srgbClr val="002060"/>
                </a:solidFill>
              </a:rPr>
              <a:t>Comitetului</a:t>
            </a:r>
            <a:r>
              <a:rPr lang="en-US" sz="1500" dirty="0">
                <a:solidFill>
                  <a:srgbClr val="002060"/>
                </a:solidFill>
              </a:rPr>
              <a:t> de </a:t>
            </a:r>
            <a:r>
              <a:rPr lang="en-US" sz="1500" dirty="0" err="1">
                <a:solidFill>
                  <a:srgbClr val="002060"/>
                </a:solidFill>
              </a:rPr>
              <a:t>monitorizare</a:t>
            </a:r>
            <a:r>
              <a:rPr lang="en-US" sz="1500" dirty="0">
                <a:solidFill>
                  <a:srgbClr val="002060"/>
                </a:solidFill>
              </a:rPr>
              <a:t>, </a:t>
            </a:r>
            <a:r>
              <a:rPr lang="en-US" sz="1500" dirty="0" err="1">
                <a:solidFill>
                  <a:srgbClr val="002060"/>
                </a:solidFill>
              </a:rPr>
              <a:t>pentru</a:t>
            </a:r>
            <a:r>
              <a:rPr lang="en-US" sz="1500" dirty="0">
                <a:solidFill>
                  <a:srgbClr val="002060"/>
                </a:solidFill>
              </a:rPr>
              <a:t> </a:t>
            </a:r>
            <a:r>
              <a:rPr lang="en-US" sz="1500" dirty="0" err="1">
                <a:solidFill>
                  <a:srgbClr val="002060"/>
                </a:solidFill>
              </a:rPr>
              <a:t>modificarea</a:t>
            </a:r>
            <a:r>
              <a:rPr lang="en-US" sz="1500" dirty="0">
                <a:solidFill>
                  <a:srgbClr val="002060"/>
                </a:solidFill>
              </a:rPr>
              <a:t> </a:t>
            </a:r>
            <a:r>
              <a:rPr lang="en-US" sz="1500" dirty="0" err="1">
                <a:solidFill>
                  <a:srgbClr val="002060"/>
                </a:solidFill>
              </a:rPr>
              <a:t>programelor</a:t>
            </a:r>
            <a:r>
              <a:rPr lang="en-US" sz="1500" dirty="0">
                <a:solidFill>
                  <a:srgbClr val="002060"/>
                </a:solidFill>
              </a:rPr>
              <a:t> din </a:t>
            </a:r>
            <a:r>
              <a:rPr lang="en-US" sz="1500" dirty="0" err="1">
                <a:solidFill>
                  <a:srgbClr val="002060"/>
                </a:solidFill>
              </a:rPr>
              <a:t>perioada</a:t>
            </a:r>
            <a:r>
              <a:rPr lang="en-US" sz="1500" dirty="0">
                <a:solidFill>
                  <a:srgbClr val="002060"/>
                </a:solidFill>
              </a:rPr>
              <a:t> de </a:t>
            </a:r>
            <a:r>
              <a:rPr lang="en-US" sz="1500" dirty="0" err="1">
                <a:solidFill>
                  <a:srgbClr val="002060"/>
                </a:solidFill>
              </a:rPr>
              <a:t>programare</a:t>
            </a:r>
            <a:r>
              <a:rPr lang="en-US" sz="1500" dirty="0">
                <a:solidFill>
                  <a:srgbClr val="002060"/>
                </a:solidFill>
              </a:rPr>
              <a:t> 2021-2027 </a:t>
            </a:r>
            <a:r>
              <a:rPr lang="en-US" sz="1500" dirty="0" err="1">
                <a:solidFill>
                  <a:srgbClr val="002060"/>
                </a:solidFill>
              </a:rPr>
              <a:t>pentru</a:t>
            </a:r>
            <a:r>
              <a:rPr lang="en-US" sz="1500" dirty="0">
                <a:solidFill>
                  <a:srgbClr val="002060"/>
                </a:solidFill>
              </a:rPr>
              <a:t> a </a:t>
            </a:r>
            <a:r>
              <a:rPr lang="en-US" sz="1500" dirty="0" err="1">
                <a:solidFill>
                  <a:srgbClr val="002060"/>
                </a:solidFill>
              </a:rPr>
              <a:t>asigura</a:t>
            </a:r>
            <a:r>
              <a:rPr lang="en-US" sz="1500" dirty="0">
                <a:solidFill>
                  <a:srgbClr val="002060"/>
                </a:solidFill>
              </a:rPr>
              <a:t> </a:t>
            </a:r>
            <a:r>
              <a:rPr lang="en-US" sz="1500" dirty="0" err="1">
                <a:solidFill>
                  <a:srgbClr val="002060"/>
                </a:solidFill>
              </a:rPr>
              <a:t>finanțarea</a:t>
            </a:r>
            <a:r>
              <a:rPr lang="en-US" sz="1500" dirty="0">
                <a:solidFill>
                  <a:srgbClr val="002060"/>
                </a:solidFill>
              </a:rPr>
              <a:t> </a:t>
            </a:r>
            <a:r>
              <a:rPr lang="en-US" sz="1500" dirty="0" err="1">
                <a:solidFill>
                  <a:srgbClr val="002060"/>
                </a:solidFill>
              </a:rPr>
              <a:t>acelor</a:t>
            </a:r>
            <a:r>
              <a:rPr lang="en-US" sz="1500" dirty="0">
                <a:solidFill>
                  <a:srgbClr val="002060"/>
                </a:solidFill>
              </a:rPr>
              <a:t> </a:t>
            </a:r>
            <a:r>
              <a:rPr lang="en-US" sz="1500" dirty="0" err="1">
                <a:solidFill>
                  <a:srgbClr val="002060"/>
                </a:solidFill>
              </a:rPr>
              <a:t>categorii</a:t>
            </a:r>
            <a:r>
              <a:rPr lang="en-US" sz="1500" dirty="0">
                <a:solidFill>
                  <a:srgbClr val="002060"/>
                </a:solidFill>
              </a:rPr>
              <a:t> de </a:t>
            </a:r>
            <a:r>
              <a:rPr lang="en-US" sz="1500" dirty="0" err="1">
                <a:solidFill>
                  <a:srgbClr val="002060"/>
                </a:solidFill>
              </a:rPr>
              <a:t>proiecte</a:t>
            </a:r>
            <a:r>
              <a:rPr lang="en-US" sz="1500" dirty="0">
                <a:solidFill>
                  <a:srgbClr val="002060"/>
                </a:solidFill>
              </a:rPr>
              <a:t>/</a:t>
            </a:r>
            <a:r>
              <a:rPr lang="en-US" sz="1500" dirty="0" err="1">
                <a:solidFill>
                  <a:srgbClr val="002060"/>
                </a:solidFill>
              </a:rPr>
              <a:t>operațiuni</a:t>
            </a:r>
            <a:r>
              <a:rPr lang="en-US" sz="1500" dirty="0">
                <a:solidFill>
                  <a:srgbClr val="002060"/>
                </a:solidFill>
              </a:rPr>
              <a:t> </a:t>
            </a:r>
            <a:r>
              <a:rPr lang="en-US" sz="1500" dirty="0" err="1">
                <a:solidFill>
                  <a:srgbClr val="002060"/>
                </a:solidFill>
              </a:rPr>
              <a:t>etapizate</a:t>
            </a:r>
            <a:r>
              <a:rPr lang="en-US" sz="1500" dirty="0">
                <a:solidFill>
                  <a:srgbClr val="002060"/>
                </a:solidFill>
              </a:rPr>
              <a:t> care se </a:t>
            </a:r>
            <a:r>
              <a:rPr lang="en-US" sz="1500" dirty="0" err="1">
                <a:solidFill>
                  <a:srgbClr val="002060"/>
                </a:solidFill>
              </a:rPr>
              <a:t>încadrează</a:t>
            </a:r>
            <a:r>
              <a:rPr lang="en-US" sz="1500" dirty="0">
                <a:solidFill>
                  <a:srgbClr val="002060"/>
                </a:solidFill>
              </a:rPr>
              <a:t> </a:t>
            </a:r>
            <a:r>
              <a:rPr lang="en-US" sz="1500" dirty="0" err="1">
                <a:solidFill>
                  <a:srgbClr val="002060"/>
                </a:solidFill>
              </a:rPr>
              <a:t>în</a:t>
            </a:r>
            <a:r>
              <a:rPr lang="en-US" sz="1500" dirty="0">
                <a:solidFill>
                  <a:srgbClr val="002060"/>
                </a:solidFill>
              </a:rPr>
              <a:t> </a:t>
            </a:r>
            <a:r>
              <a:rPr lang="en-US" sz="1500" dirty="0" err="1">
                <a:solidFill>
                  <a:srgbClr val="002060"/>
                </a:solidFill>
              </a:rPr>
              <a:t>regulamentele</a:t>
            </a:r>
            <a:r>
              <a:rPr lang="en-US" sz="1500" dirty="0">
                <a:solidFill>
                  <a:srgbClr val="002060"/>
                </a:solidFill>
              </a:rPr>
              <a:t> </a:t>
            </a:r>
            <a:r>
              <a:rPr lang="en-US" sz="1500" dirty="0" err="1">
                <a:solidFill>
                  <a:srgbClr val="002060"/>
                </a:solidFill>
              </a:rPr>
              <a:t>europene</a:t>
            </a:r>
            <a:r>
              <a:rPr lang="en-US" sz="1500" dirty="0">
                <a:solidFill>
                  <a:srgbClr val="002060"/>
                </a:solidFill>
              </a:rPr>
              <a:t> </a:t>
            </a:r>
            <a:r>
              <a:rPr lang="en-US" sz="1500" dirty="0" err="1">
                <a:solidFill>
                  <a:srgbClr val="002060"/>
                </a:solidFill>
              </a:rPr>
              <a:t>specifice</a:t>
            </a:r>
            <a:r>
              <a:rPr lang="en-US" sz="1500" dirty="0">
                <a:solidFill>
                  <a:srgbClr val="002060"/>
                </a:solidFill>
              </a:rPr>
              <a:t> </a:t>
            </a:r>
            <a:r>
              <a:rPr lang="en-US" sz="1500" dirty="0" err="1">
                <a:solidFill>
                  <a:srgbClr val="002060"/>
                </a:solidFill>
              </a:rPr>
              <a:t>și</a:t>
            </a:r>
            <a:r>
              <a:rPr lang="en-US" sz="1500" dirty="0">
                <a:solidFill>
                  <a:srgbClr val="002060"/>
                </a:solidFill>
              </a:rPr>
              <a:t> </a:t>
            </a:r>
            <a:r>
              <a:rPr lang="en-US" sz="1500" dirty="0" err="1" smtClean="0">
                <a:solidFill>
                  <a:srgbClr val="002060"/>
                </a:solidFill>
              </a:rPr>
              <a:t>generale</a:t>
            </a:r>
            <a:endParaRPr lang="ro-RO" sz="1500" dirty="0">
              <a:solidFill>
                <a:srgbClr val="002060"/>
              </a:solidFill>
              <a:latin typeface="Times New Roman" panose="02020603050405020304" pitchFamily="18" charset="0"/>
              <a:cs typeface="Times New Roman" panose="02020603050405020304" pitchFamily="18" charset="0"/>
            </a:endParaRPr>
          </a:p>
          <a:p>
            <a:pPr marL="285750" lvl="1" indent="-285750">
              <a:buFont typeface="Wingdings" panose="05000000000000000000" pitchFamily="2" charset="2"/>
              <a:buChar char="q"/>
            </a:pPr>
            <a:r>
              <a:rPr lang="ro-RO" sz="1500" u="sng" dirty="0">
                <a:solidFill>
                  <a:srgbClr val="002060"/>
                </a:solidFill>
              </a:rPr>
              <a:t>Necesarul de finanțare </a:t>
            </a:r>
            <a:r>
              <a:rPr lang="ro-RO" sz="1500" dirty="0">
                <a:solidFill>
                  <a:srgbClr val="002060"/>
                </a:solidFill>
              </a:rPr>
              <a:t>determinat potrivit prevederilor alin. (5) constituie </a:t>
            </a:r>
            <a:r>
              <a:rPr lang="ro-RO" sz="1500" u="sng" dirty="0">
                <a:solidFill>
                  <a:srgbClr val="002060"/>
                </a:solidFill>
              </a:rPr>
              <a:t>buget rezervat </a:t>
            </a:r>
            <a:r>
              <a:rPr lang="ro-RO" sz="1500" dirty="0">
                <a:solidFill>
                  <a:srgbClr val="002060"/>
                </a:solidFill>
              </a:rPr>
              <a:t>de către autoritățile de management din alocarea priorităților/obiectivelor specifice ale programelor din perioada de programare 2021-2027 pentru proiectele/operațiunile etapizate.</a:t>
            </a:r>
          </a:p>
          <a:p>
            <a:pPr marL="285750" lvl="1" indent="-285750">
              <a:buFont typeface="Wingdings" panose="05000000000000000000" pitchFamily="2" charset="2"/>
              <a:buChar char="q"/>
            </a:pPr>
            <a:r>
              <a:rPr lang="ro-RO" sz="1500" dirty="0">
                <a:solidFill>
                  <a:srgbClr val="002060"/>
                </a:solidFill>
              </a:rPr>
              <a:t>B</a:t>
            </a:r>
            <a:r>
              <a:rPr lang="ro-RO" sz="1500" dirty="0" smtClean="0">
                <a:solidFill>
                  <a:srgbClr val="002060"/>
                </a:solidFill>
              </a:rPr>
              <a:t>ugetul </a:t>
            </a:r>
            <a:r>
              <a:rPr lang="ro-RO" sz="1500" dirty="0">
                <a:solidFill>
                  <a:srgbClr val="002060"/>
                </a:solidFill>
              </a:rPr>
              <a:t>rezervat de autoritățile de management pentru programele 2021-2027 pentru necesarul de finanțare </a:t>
            </a:r>
            <a:r>
              <a:rPr lang="ro-RO" sz="1500" dirty="0" smtClean="0">
                <a:solidFill>
                  <a:srgbClr val="002060"/>
                </a:solidFill>
              </a:rPr>
              <a:t>determinat </a:t>
            </a:r>
            <a:r>
              <a:rPr lang="ro-RO" sz="1500" dirty="0">
                <a:solidFill>
                  <a:srgbClr val="002060"/>
                </a:solidFill>
              </a:rPr>
              <a:t>se poate calcula în limita a 15% din alocarea publică totală, respectiv din valoarea aferentă fondurilor europene 2021-2027 și cofinanțării publice naționale, pentru programul din perioada de programare 2021-2027 din care se finanțează etapa II a proiectului/operațiunii </a:t>
            </a:r>
            <a:r>
              <a:rPr lang="ro-RO" sz="1500" dirty="0" smtClean="0">
                <a:solidFill>
                  <a:srgbClr val="002060"/>
                </a:solidFill>
              </a:rPr>
              <a:t>etapizate</a:t>
            </a:r>
            <a:endParaRPr lang="ro-RO" sz="1500" dirty="0">
              <a:solidFill>
                <a:srgbClr val="002060"/>
              </a:solidFill>
            </a:endParaRPr>
          </a:p>
        </p:txBody>
      </p:sp>
    </p:spTree>
    <p:extLst>
      <p:ext uri="{BB962C8B-B14F-4D97-AF65-F5344CB8AC3E}">
        <p14:creationId xmlns:p14="http://schemas.microsoft.com/office/powerpoint/2010/main" val="2626236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417871"/>
          </a:xfrm>
          <a:prstGeom prst="rect">
            <a:avLst/>
          </a:prstGeom>
          <a:noFill/>
        </p:spPr>
        <p:txBody>
          <a:bodyPr wrap="square">
            <a:spAutoFit/>
          </a:bodyPr>
          <a:lstStyle/>
          <a:p>
            <a:pPr algn="ctr">
              <a:lnSpc>
                <a:spcPct val="115000"/>
              </a:lnSpc>
              <a:spcAft>
                <a:spcPts val="1000"/>
              </a:spcAft>
            </a:pPr>
            <a:r>
              <a:rPr lang="en-GB" sz="2000" b="1" i="1" smtClean="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Modificari PR</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1327774" y="1874361"/>
            <a:ext cx="9442181" cy="4632037"/>
          </a:xfrm>
          <a:prstGeom prst="rect">
            <a:avLst/>
          </a:prstGeom>
          <a:noFill/>
        </p:spPr>
        <p:txBody>
          <a:bodyPr wrap="square">
            <a:spAutoFit/>
          </a:bodyPr>
          <a:lstStyle/>
          <a:p>
            <a:pPr>
              <a:spcAft>
                <a:spcPts val="1800"/>
              </a:spcAft>
            </a:pPr>
            <a:r>
              <a:rPr lang="en-US" sz="1600" b="1" smtClean="0">
                <a:solidFill>
                  <a:srgbClr val="002060"/>
                </a:solidFill>
                <a:latin typeface="Times New Roman" panose="02020603050405020304" pitchFamily="18" charset="0"/>
                <a:cs typeface="Times New Roman" panose="02020603050405020304" pitchFamily="18" charset="0"/>
              </a:rPr>
              <a:t>Proiectele etapizate  se incadreaza in urmatorele tipuri de operatiuni (Prioritati ale PR SVO 2021-2027)</a:t>
            </a:r>
          </a:p>
          <a:p>
            <a:pPr marL="1200150" lvl="2" indent="-285750">
              <a:spcAft>
                <a:spcPts val="1800"/>
              </a:spcAft>
              <a:buFont typeface="Wingdings" panose="05000000000000000000" pitchFamily="2" charset="2"/>
              <a:buChar char="q"/>
            </a:pPr>
            <a:r>
              <a:rPr lang="en-US" sz="1600" b="1" kern="1200" smtClean="0">
                <a:solidFill>
                  <a:srgbClr val="002060"/>
                </a:solidFill>
                <a:latin typeface="Times New Roman" panose="02020603050405020304" pitchFamily="18" charset="0"/>
                <a:cs typeface="Times New Roman" panose="02020603050405020304" pitchFamily="18" charset="0"/>
              </a:rPr>
              <a:t>Infrastructura verde</a:t>
            </a:r>
            <a:endParaRPr lang="ro-RO" sz="1600" b="1" kern="1200"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800"/>
              </a:spcAft>
              <a:buFont typeface="Wingdings" panose="05000000000000000000" pitchFamily="2" charset="2"/>
              <a:buChar char="q"/>
            </a:pPr>
            <a:r>
              <a:rPr lang="ro-RO" sz="1600" b="1" smtClean="0">
                <a:solidFill>
                  <a:srgbClr val="002060"/>
                </a:solidFill>
                <a:latin typeface="Times New Roman" panose="02020603050405020304" pitchFamily="18" charset="0"/>
                <a:cs typeface="Times New Roman" panose="02020603050405020304" pitchFamily="18" charset="0"/>
              </a:rPr>
              <a:t>Eficiență energetică în clădiri rezidențiale</a:t>
            </a:r>
            <a:endParaRPr lang="en-US" sz="1600" b="1" kern="1200"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800"/>
              </a:spcAft>
              <a:buFont typeface="Wingdings" panose="05000000000000000000" pitchFamily="2" charset="2"/>
              <a:buChar char="q"/>
            </a:pPr>
            <a:r>
              <a:rPr lang="en-US" sz="1600" b="1" smtClean="0">
                <a:solidFill>
                  <a:srgbClr val="002060"/>
                </a:solidFill>
                <a:latin typeface="Times New Roman" panose="02020603050405020304" pitchFamily="18" charset="0"/>
                <a:cs typeface="Times New Roman" panose="02020603050405020304" pitchFamily="18" charset="0"/>
              </a:rPr>
              <a:t>Eficien</a:t>
            </a:r>
            <a:r>
              <a:rPr lang="ro-RO" sz="1600" b="1" smtClean="0">
                <a:solidFill>
                  <a:srgbClr val="002060"/>
                </a:solidFill>
                <a:latin typeface="Times New Roman" panose="02020603050405020304" pitchFamily="18" charset="0"/>
                <a:cs typeface="Times New Roman" panose="02020603050405020304" pitchFamily="18" charset="0"/>
              </a:rPr>
              <a:t>ță</a:t>
            </a:r>
            <a:r>
              <a:rPr lang="en-US" sz="1600" b="1" smtClean="0">
                <a:solidFill>
                  <a:srgbClr val="002060"/>
                </a:solidFill>
                <a:latin typeface="Times New Roman" panose="02020603050405020304" pitchFamily="18" charset="0"/>
                <a:cs typeface="Times New Roman" panose="02020603050405020304" pitchFamily="18" charset="0"/>
              </a:rPr>
              <a:t> energetic</a:t>
            </a:r>
            <a:r>
              <a:rPr lang="ro-RO" sz="1600" b="1" smtClean="0">
                <a:solidFill>
                  <a:srgbClr val="002060"/>
                </a:solidFill>
                <a:latin typeface="Times New Roman" panose="02020603050405020304" pitchFamily="18" charset="0"/>
                <a:cs typeface="Times New Roman" panose="02020603050405020304" pitchFamily="18" charset="0"/>
              </a:rPr>
              <a:t>ă</a:t>
            </a:r>
            <a:r>
              <a:rPr lang="en-US" sz="1600" b="1" smtClean="0">
                <a:solidFill>
                  <a:srgbClr val="002060"/>
                </a:solidFill>
                <a:latin typeface="Times New Roman" panose="02020603050405020304" pitchFamily="18" charset="0"/>
                <a:cs typeface="Times New Roman" panose="02020603050405020304" pitchFamily="18" charset="0"/>
              </a:rPr>
              <a:t> </a:t>
            </a:r>
            <a:r>
              <a:rPr lang="ro-RO" sz="1600" b="1" smtClean="0">
                <a:solidFill>
                  <a:srgbClr val="002060"/>
                </a:solidFill>
                <a:latin typeface="Times New Roman" panose="02020603050405020304" pitchFamily="18" charset="0"/>
                <a:cs typeface="Times New Roman" panose="02020603050405020304" pitchFamily="18" charset="0"/>
              </a:rPr>
              <a:t>î</a:t>
            </a:r>
            <a:r>
              <a:rPr lang="en-US" sz="1600" b="1" smtClean="0">
                <a:solidFill>
                  <a:srgbClr val="002060"/>
                </a:solidFill>
                <a:latin typeface="Times New Roman" panose="02020603050405020304" pitchFamily="18" charset="0"/>
                <a:cs typeface="Times New Roman" panose="02020603050405020304" pitchFamily="18" charset="0"/>
              </a:rPr>
              <a:t>n cl</a:t>
            </a:r>
            <a:r>
              <a:rPr lang="ro-RO" sz="1600" b="1" smtClean="0">
                <a:solidFill>
                  <a:srgbClr val="002060"/>
                </a:solidFill>
                <a:latin typeface="Times New Roman" panose="02020603050405020304" pitchFamily="18" charset="0"/>
                <a:cs typeface="Times New Roman" panose="02020603050405020304" pitchFamily="18" charset="0"/>
              </a:rPr>
              <a:t>ă</a:t>
            </a:r>
            <a:r>
              <a:rPr lang="en-US" sz="1600" b="1" smtClean="0">
                <a:solidFill>
                  <a:srgbClr val="002060"/>
                </a:solidFill>
                <a:latin typeface="Times New Roman" panose="02020603050405020304" pitchFamily="18" charset="0"/>
                <a:cs typeface="Times New Roman" panose="02020603050405020304" pitchFamily="18" charset="0"/>
              </a:rPr>
              <a:t>diri publice</a:t>
            </a:r>
            <a:endParaRPr lang="ro-RO" sz="1600" b="1"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800"/>
              </a:spcAft>
              <a:buFont typeface="Wingdings" panose="05000000000000000000" pitchFamily="2" charset="2"/>
              <a:buChar char="q"/>
            </a:pPr>
            <a:r>
              <a:rPr lang="ro-RO" sz="1600" b="1" smtClean="0">
                <a:solidFill>
                  <a:srgbClr val="002060"/>
                </a:solidFill>
                <a:latin typeface="Times New Roman" panose="02020603050405020304" pitchFamily="18" charset="0"/>
                <a:cs typeface="Times New Roman" panose="02020603050405020304" pitchFamily="18" charset="0"/>
              </a:rPr>
              <a:t>Mobilitate urbană</a:t>
            </a:r>
            <a:endParaRPr lang="en-US" sz="1600" b="1"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800"/>
              </a:spcAft>
              <a:buFont typeface="Wingdings" panose="05000000000000000000" pitchFamily="2" charset="2"/>
              <a:buChar char="q"/>
            </a:pPr>
            <a:r>
              <a:rPr lang="en-US" sz="1600" b="1" smtClean="0">
                <a:solidFill>
                  <a:srgbClr val="002060"/>
                </a:solidFill>
                <a:latin typeface="Times New Roman" panose="02020603050405020304" pitchFamily="18" charset="0"/>
                <a:cs typeface="Times New Roman" panose="02020603050405020304" pitchFamily="18" charset="0"/>
              </a:rPr>
              <a:t>Conectivitate regional</a:t>
            </a:r>
            <a:r>
              <a:rPr lang="ro-RO" sz="1600" b="1" smtClean="0">
                <a:solidFill>
                  <a:srgbClr val="002060"/>
                </a:solidFill>
                <a:latin typeface="Times New Roman" panose="02020603050405020304" pitchFamily="18" charset="0"/>
                <a:cs typeface="Times New Roman" panose="02020603050405020304" pitchFamily="18" charset="0"/>
              </a:rPr>
              <a:t>ă</a:t>
            </a:r>
            <a:r>
              <a:rPr lang="en-US" sz="1600" b="1" smtClean="0">
                <a:solidFill>
                  <a:srgbClr val="002060"/>
                </a:solidFill>
                <a:latin typeface="Times New Roman" panose="02020603050405020304" pitchFamily="18" charset="0"/>
                <a:cs typeface="Times New Roman" panose="02020603050405020304" pitchFamily="18" charset="0"/>
              </a:rPr>
              <a:t> (infrastructura rutier</a:t>
            </a:r>
            <a:r>
              <a:rPr lang="ro-RO" sz="1600" b="1" smtClean="0">
                <a:solidFill>
                  <a:srgbClr val="002060"/>
                </a:solidFill>
                <a:latin typeface="Times New Roman" panose="02020603050405020304" pitchFamily="18" charset="0"/>
                <a:cs typeface="Times New Roman" panose="02020603050405020304" pitchFamily="18" charset="0"/>
              </a:rPr>
              <a:t>ă</a:t>
            </a:r>
            <a:r>
              <a:rPr lang="en-US" sz="1600" b="1" smtClean="0">
                <a:solidFill>
                  <a:srgbClr val="002060"/>
                </a:solidFill>
                <a:latin typeface="Times New Roman" panose="02020603050405020304" pitchFamily="18" charset="0"/>
                <a:cs typeface="Times New Roman" panose="02020603050405020304" pitchFamily="18" charset="0"/>
              </a:rPr>
              <a:t> jude</a:t>
            </a:r>
            <a:r>
              <a:rPr lang="ro-RO" sz="1600" b="1" smtClean="0">
                <a:solidFill>
                  <a:srgbClr val="002060"/>
                </a:solidFill>
                <a:latin typeface="Times New Roman" panose="02020603050405020304" pitchFamily="18" charset="0"/>
                <a:cs typeface="Times New Roman" panose="02020603050405020304" pitchFamily="18" charset="0"/>
              </a:rPr>
              <a:t>ț</a:t>
            </a:r>
            <a:r>
              <a:rPr lang="en-US" sz="1600" b="1" smtClean="0">
                <a:solidFill>
                  <a:srgbClr val="002060"/>
                </a:solidFill>
                <a:latin typeface="Times New Roman" panose="02020603050405020304" pitchFamily="18" charset="0"/>
                <a:cs typeface="Times New Roman" panose="02020603050405020304" pitchFamily="18" charset="0"/>
              </a:rPr>
              <a:t>ean</a:t>
            </a:r>
            <a:r>
              <a:rPr lang="ro-RO" sz="1600" b="1" smtClean="0">
                <a:solidFill>
                  <a:srgbClr val="002060"/>
                </a:solidFill>
                <a:latin typeface="Times New Roman" panose="02020603050405020304" pitchFamily="18" charset="0"/>
                <a:cs typeface="Times New Roman" panose="02020603050405020304" pitchFamily="18" charset="0"/>
              </a:rPr>
              <a:t>ă</a:t>
            </a:r>
            <a:r>
              <a:rPr lang="en-US" sz="1600" b="1" smtClean="0">
                <a:solidFill>
                  <a:srgbClr val="002060"/>
                </a:solidFill>
                <a:latin typeface="Times New Roman" panose="02020603050405020304" pitchFamily="18" charset="0"/>
                <a:cs typeface="Times New Roman" panose="02020603050405020304" pitchFamily="18" charset="0"/>
              </a:rPr>
              <a:t>)</a:t>
            </a:r>
          </a:p>
          <a:p>
            <a:pPr marL="1200150" lvl="2" indent="-285750">
              <a:spcAft>
                <a:spcPts val="1800"/>
              </a:spcAft>
              <a:buFont typeface="Wingdings" panose="05000000000000000000" pitchFamily="2" charset="2"/>
              <a:buChar char="q"/>
            </a:pPr>
            <a:r>
              <a:rPr lang="en-US" sz="1600" b="1" kern="1200" smtClean="0">
                <a:solidFill>
                  <a:srgbClr val="002060"/>
                </a:solidFill>
                <a:latin typeface="Times New Roman" panose="02020603050405020304" pitchFamily="18" charset="0"/>
                <a:cs typeface="Times New Roman" panose="02020603050405020304" pitchFamily="18" charset="0"/>
              </a:rPr>
              <a:t>Educa</a:t>
            </a:r>
            <a:r>
              <a:rPr lang="ro-RO" sz="1600" b="1" kern="1200" smtClean="0">
                <a:solidFill>
                  <a:srgbClr val="002060"/>
                </a:solidFill>
                <a:latin typeface="Times New Roman" panose="02020603050405020304" pitchFamily="18" charset="0"/>
                <a:cs typeface="Times New Roman" panose="02020603050405020304" pitchFamily="18" charset="0"/>
              </a:rPr>
              <a:t>ț</a:t>
            </a:r>
            <a:r>
              <a:rPr lang="en-US" sz="1600" b="1" kern="1200" smtClean="0">
                <a:solidFill>
                  <a:srgbClr val="002060"/>
                </a:solidFill>
                <a:latin typeface="Times New Roman" panose="02020603050405020304" pitchFamily="18" charset="0"/>
                <a:cs typeface="Times New Roman" panose="02020603050405020304" pitchFamily="18" charset="0"/>
              </a:rPr>
              <a:t>ie</a:t>
            </a:r>
            <a:r>
              <a:rPr lang="ro-RO" sz="1600" b="1" kern="1200" smtClean="0">
                <a:solidFill>
                  <a:srgbClr val="002060"/>
                </a:solidFill>
                <a:latin typeface="Times New Roman" panose="02020603050405020304" pitchFamily="18" charset="0"/>
                <a:cs typeface="Times New Roman" panose="02020603050405020304" pitchFamily="18" charset="0"/>
              </a:rPr>
              <a:t> (prescolar, primar/secundar și terțiar)</a:t>
            </a:r>
            <a:endParaRPr lang="en-US" sz="1600" b="1" kern="1200"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800"/>
              </a:spcAft>
              <a:buFont typeface="Wingdings" panose="05000000000000000000" pitchFamily="2" charset="2"/>
              <a:buChar char="q"/>
            </a:pPr>
            <a:r>
              <a:rPr lang="en-US" sz="1600" b="1" smtClean="0">
                <a:solidFill>
                  <a:srgbClr val="002060"/>
                </a:solidFill>
                <a:latin typeface="Times New Roman" panose="02020603050405020304" pitchFamily="18" charset="0"/>
                <a:cs typeface="Times New Roman" panose="02020603050405020304" pitchFamily="18" charset="0"/>
              </a:rPr>
              <a:t>Dezvoltare urban</a:t>
            </a:r>
            <a:r>
              <a:rPr lang="ro-RO" sz="1600" b="1" smtClean="0">
                <a:solidFill>
                  <a:srgbClr val="002060"/>
                </a:solidFill>
                <a:latin typeface="Times New Roman" panose="02020603050405020304" pitchFamily="18" charset="0"/>
                <a:cs typeface="Times New Roman" panose="02020603050405020304" pitchFamily="18" charset="0"/>
              </a:rPr>
              <a:t>ă</a:t>
            </a:r>
            <a:endParaRPr lang="en-US" sz="1600" b="1"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800"/>
              </a:spcAft>
              <a:buFont typeface="Wingdings" panose="05000000000000000000" pitchFamily="2" charset="2"/>
              <a:buChar char="q"/>
            </a:pPr>
            <a:r>
              <a:rPr lang="en-GB" sz="1600" b="1">
                <a:solidFill>
                  <a:srgbClr val="002060"/>
                </a:solidFill>
                <a:latin typeface="Times New Roman" panose="02020603050405020304" pitchFamily="18" charset="0"/>
                <a:cs typeface="Times New Roman" panose="02020603050405020304" pitchFamily="18" charset="0"/>
              </a:rPr>
              <a:t>Dezvoltarea antreprenoriatului / Incubatoare de afaceri</a:t>
            </a:r>
            <a:endParaRPr lang="ro-RO" sz="1600" b="1" kern="1200" dirty="0">
              <a:solidFill>
                <a:srgbClr val="002060"/>
              </a:solidFill>
              <a:latin typeface="Times New Roman" panose="02020603050405020304" pitchFamily="18" charset="0"/>
              <a:cs typeface="Times New Roman" panose="02020603050405020304" pitchFamily="18" charset="0"/>
            </a:endParaRPr>
          </a:p>
          <a:p>
            <a:pPr algn="just">
              <a:spcAft>
                <a:spcPts val="1200"/>
              </a:spcAft>
            </a:pPr>
            <a:endParaRPr lang="en-US"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9402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417871"/>
          </a:xfrm>
          <a:prstGeom prst="rect">
            <a:avLst/>
          </a:prstGeom>
          <a:noFill/>
        </p:spPr>
        <p:txBody>
          <a:bodyPr wrap="square">
            <a:spAutoFit/>
          </a:bodyPr>
          <a:lstStyle/>
          <a:p>
            <a:pPr algn="ctr">
              <a:lnSpc>
                <a:spcPct val="115000"/>
              </a:lnSpc>
              <a:spcAft>
                <a:spcPts val="1000"/>
              </a:spcAft>
            </a:pPr>
            <a:r>
              <a:rPr lang="en-GB" sz="2000" b="1" i="1" smtClean="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Modificari PR</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591421" y="1778748"/>
            <a:ext cx="11193106" cy="3970318"/>
          </a:xfrm>
          <a:prstGeom prst="rect">
            <a:avLst/>
          </a:prstGeom>
          <a:noFill/>
        </p:spPr>
        <p:txBody>
          <a:bodyPr wrap="square">
            <a:spAutoFit/>
          </a:bodyPr>
          <a:lstStyle/>
          <a:p>
            <a:pPr>
              <a:spcAft>
                <a:spcPts val="1800"/>
              </a:spcAft>
            </a:pPr>
            <a:r>
              <a:rPr lang="en-GB" sz="1600" b="1" u="sng" dirty="0" smtClean="0">
                <a:solidFill>
                  <a:srgbClr val="002060"/>
                </a:solidFill>
                <a:latin typeface="Times New Roman" panose="02020603050405020304" pitchFamily="18" charset="0"/>
                <a:cs typeface="Times New Roman" panose="02020603050405020304" pitchFamily="18" charset="0"/>
              </a:rPr>
              <a:t>AM POR 2014-2020 a </a:t>
            </a:r>
            <a:r>
              <a:rPr lang="en-GB" sz="1600" b="1" u="sng" dirty="0" err="1" smtClean="0">
                <a:solidFill>
                  <a:srgbClr val="002060"/>
                </a:solidFill>
                <a:latin typeface="Times New Roman" panose="02020603050405020304" pitchFamily="18" charset="0"/>
                <a:cs typeface="Times New Roman" panose="02020603050405020304" pitchFamily="18" charset="0"/>
              </a:rPr>
              <a:t>transmis</a:t>
            </a:r>
            <a:r>
              <a:rPr lang="en-GB" sz="1600" b="1" u="sng" dirty="0" smtClean="0">
                <a:solidFill>
                  <a:srgbClr val="002060"/>
                </a:solidFill>
                <a:latin typeface="Times New Roman" panose="02020603050405020304" pitchFamily="18" charset="0"/>
                <a:cs typeface="Times New Roman" panose="02020603050405020304" pitchFamily="18" charset="0"/>
              </a:rPr>
              <a:t> o </a:t>
            </a:r>
            <a:r>
              <a:rPr lang="en-GB" sz="1600" b="1" u="sng" dirty="0" err="1" smtClean="0">
                <a:solidFill>
                  <a:srgbClr val="002060"/>
                </a:solidFill>
                <a:latin typeface="Times New Roman" panose="02020603050405020304" pitchFamily="18" charset="0"/>
                <a:cs typeface="Times New Roman" panose="02020603050405020304" pitchFamily="18" charset="0"/>
              </a:rPr>
              <a:t>lista</a:t>
            </a:r>
            <a:r>
              <a:rPr lang="en-GB" sz="1600" b="1" u="sng" dirty="0" smtClean="0">
                <a:solidFill>
                  <a:srgbClr val="002060"/>
                </a:solidFill>
                <a:latin typeface="Times New Roman" panose="02020603050405020304" pitchFamily="18" charset="0"/>
                <a:cs typeface="Times New Roman" panose="02020603050405020304" pitchFamily="18" charset="0"/>
              </a:rPr>
              <a:t> </a:t>
            </a:r>
            <a:r>
              <a:rPr lang="en-GB" sz="1600" b="1" u="sng" dirty="0" err="1" smtClean="0">
                <a:solidFill>
                  <a:srgbClr val="002060"/>
                </a:solidFill>
                <a:latin typeface="Times New Roman" panose="02020603050405020304" pitchFamily="18" charset="0"/>
                <a:cs typeface="Times New Roman" panose="02020603050405020304" pitchFamily="18" charset="0"/>
              </a:rPr>
              <a:t>insumand</a:t>
            </a:r>
            <a:r>
              <a:rPr lang="en-GB" sz="1600" b="1" u="sng" dirty="0" smtClean="0">
                <a:solidFill>
                  <a:srgbClr val="002060"/>
                </a:solidFill>
                <a:latin typeface="Times New Roman" panose="02020603050405020304" pitchFamily="18" charset="0"/>
                <a:cs typeface="Times New Roman" panose="02020603050405020304" pitchFamily="18" charset="0"/>
              </a:rPr>
              <a:t> 52 de </a:t>
            </a:r>
            <a:r>
              <a:rPr lang="en-GB" sz="1600" b="1" u="sng" dirty="0" err="1" smtClean="0">
                <a:solidFill>
                  <a:srgbClr val="002060"/>
                </a:solidFill>
                <a:latin typeface="Times New Roman" panose="02020603050405020304" pitchFamily="18" charset="0"/>
                <a:cs typeface="Times New Roman" panose="02020603050405020304" pitchFamily="18" charset="0"/>
              </a:rPr>
              <a:t>proiecte</a:t>
            </a:r>
            <a:r>
              <a:rPr lang="en-GB" sz="1600" b="1" u="sng" dirty="0" smtClean="0">
                <a:solidFill>
                  <a:srgbClr val="002060"/>
                </a:solidFill>
                <a:latin typeface="Times New Roman" panose="02020603050405020304" pitchFamily="18" charset="0"/>
                <a:cs typeface="Times New Roman" panose="02020603050405020304" pitchFamily="18" charset="0"/>
              </a:rPr>
              <a:t> care </a:t>
            </a:r>
            <a:r>
              <a:rPr lang="en-GB" sz="1600" b="1" u="sng" dirty="0" err="1" smtClean="0">
                <a:solidFill>
                  <a:srgbClr val="002060"/>
                </a:solidFill>
                <a:latin typeface="Times New Roman" panose="02020603050405020304" pitchFamily="18" charset="0"/>
                <a:cs typeface="Times New Roman" panose="02020603050405020304" pitchFamily="18" charset="0"/>
              </a:rPr>
              <a:t>indeplinesc</a:t>
            </a:r>
            <a:r>
              <a:rPr lang="en-GB" sz="1600" b="1" u="sng" dirty="0" smtClean="0">
                <a:solidFill>
                  <a:srgbClr val="002060"/>
                </a:solidFill>
                <a:latin typeface="Times New Roman" panose="02020603050405020304" pitchFamily="18" charset="0"/>
                <a:cs typeface="Times New Roman" panose="02020603050405020304" pitchFamily="18" charset="0"/>
              </a:rPr>
              <a:t> </a:t>
            </a:r>
            <a:r>
              <a:rPr lang="en-GB" sz="1600" b="1" u="sng" dirty="0" err="1" smtClean="0">
                <a:solidFill>
                  <a:srgbClr val="002060"/>
                </a:solidFill>
                <a:latin typeface="Times New Roman" panose="02020603050405020304" pitchFamily="18" charset="0"/>
                <a:cs typeface="Times New Roman" panose="02020603050405020304" pitchFamily="18" charset="0"/>
              </a:rPr>
              <a:t>conditiile</a:t>
            </a:r>
            <a:r>
              <a:rPr lang="en-GB" sz="1600" b="1" u="sng" dirty="0" smtClean="0">
                <a:solidFill>
                  <a:srgbClr val="002060"/>
                </a:solidFill>
                <a:latin typeface="Times New Roman" panose="02020603050405020304" pitchFamily="18" charset="0"/>
                <a:cs typeface="Times New Roman" panose="02020603050405020304" pitchFamily="18" charset="0"/>
              </a:rPr>
              <a:t> de </a:t>
            </a:r>
            <a:r>
              <a:rPr lang="en-GB" sz="1600" b="1" u="sng" dirty="0" err="1" smtClean="0">
                <a:solidFill>
                  <a:srgbClr val="002060"/>
                </a:solidFill>
                <a:latin typeface="Times New Roman" panose="02020603050405020304" pitchFamily="18" charset="0"/>
                <a:cs typeface="Times New Roman" panose="02020603050405020304" pitchFamily="18" charset="0"/>
              </a:rPr>
              <a:t>etapizare</a:t>
            </a:r>
            <a:r>
              <a:rPr lang="en-GB" sz="1600" b="1" u="sng" dirty="0" smtClean="0">
                <a:solidFill>
                  <a:srgbClr val="002060"/>
                </a:solidFill>
                <a:latin typeface="Times New Roman" panose="02020603050405020304" pitchFamily="18" charset="0"/>
                <a:cs typeface="Times New Roman" panose="02020603050405020304" pitchFamily="18" charset="0"/>
              </a:rPr>
              <a:t> cu un </a:t>
            </a:r>
            <a:r>
              <a:rPr lang="en-GB" sz="1600" b="1" u="sng" dirty="0" err="1" smtClean="0">
                <a:solidFill>
                  <a:srgbClr val="002060"/>
                </a:solidFill>
                <a:latin typeface="Times New Roman" panose="02020603050405020304" pitchFamily="18" charset="0"/>
                <a:cs typeface="Times New Roman" panose="02020603050405020304" pitchFamily="18" charset="0"/>
              </a:rPr>
              <a:t>necesar</a:t>
            </a:r>
            <a:r>
              <a:rPr lang="en-GB" sz="1600" b="1" u="sng" dirty="0" smtClean="0">
                <a:solidFill>
                  <a:srgbClr val="002060"/>
                </a:solidFill>
                <a:latin typeface="Times New Roman" panose="02020603050405020304" pitchFamily="18" charset="0"/>
                <a:cs typeface="Times New Roman" panose="02020603050405020304" pitchFamily="18" charset="0"/>
              </a:rPr>
              <a:t> de </a:t>
            </a:r>
            <a:r>
              <a:rPr lang="en-GB" sz="1600" b="1" u="sng" dirty="0" err="1" smtClean="0">
                <a:solidFill>
                  <a:srgbClr val="002060"/>
                </a:solidFill>
                <a:latin typeface="Times New Roman" panose="02020603050405020304" pitchFamily="18" charset="0"/>
                <a:cs typeface="Times New Roman" panose="02020603050405020304" pitchFamily="18" charset="0"/>
              </a:rPr>
              <a:t>finantare</a:t>
            </a:r>
            <a:r>
              <a:rPr lang="en-GB" sz="1600" b="1" u="sng" dirty="0" smtClean="0">
                <a:solidFill>
                  <a:srgbClr val="002060"/>
                </a:solidFill>
                <a:latin typeface="Times New Roman" panose="02020603050405020304" pitchFamily="18" charset="0"/>
                <a:cs typeface="Times New Roman" panose="02020603050405020304" pitchFamily="18" charset="0"/>
              </a:rPr>
              <a:t> de </a:t>
            </a:r>
            <a:r>
              <a:rPr lang="en-GB" sz="1600" b="1" u="sng" dirty="0" err="1" smtClean="0">
                <a:solidFill>
                  <a:srgbClr val="002060"/>
                </a:solidFill>
                <a:latin typeface="Times New Roman" panose="02020603050405020304" pitchFamily="18" charset="0"/>
                <a:cs typeface="Times New Roman" panose="02020603050405020304" pitchFamily="18" charset="0"/>
              </a:rPr>
              <a:t>aproximativ</a:t>
            </a:r>
            <a:r>
              <a:rPr lang="en-GB" sz="1600" b="1" u="sng" dirty="0" smtClean="0">
                <a:solidFill>
                  <a:srgbClr val="002060"/>
                </a:solidFill>
                <a:latin typeface="Times New Roman" panose="02020603050405020304" pitchFamily="18" charset="0"/>
                <a:cs typeface="Times New Roman" panose="02020603050405020304" pitchFamily="18" charset="0"/>
              </a:rPr>
              <a:t> 99,3 </a:t>
            </a:r>
            <a:r>
              <a:rPr lang="en-GB" sz="1600" b="1" u="sng" dirty="0" err="1" smtClean="0">
                <a:solidFill>
                  <a:srgbClr val="002060"/>
                </a:solidFill>
                <a:latin typeface="Times New Roman" panose="02020603050405020304" pitchFamily="18" charset="0"/>
                <a:cs typeface="Times New Roman" panose="02020603050405020304" pitchFamily="18" charset="0"/>
              </a:rPr>
              <a:t>Milioane</a:t>
            </a:r>
            <a:r>
              <a:rPr lang="en-GB" sz="1600" b="1" u="sng" dirty="0" smtClean="0">
                <a:solidFill>
                  <a:srgbClr val="002060"/>
                </a:solidFill>
                <a:latin typeface="Times New Roman" panose="02020603050405020304" pitchFamily="18" charset="0"/>
                <a:cs typeface="Times New Roman" panose="02020603050405020304" pitchFamily="18" charset="0"/>
              </a:rPr>
              <a:t> EURO FEDR. </a:t>
            </a:r>
            <a:r>
              <a:rPr lang="en-GB" sz="1600" b="1" u="sng" dirty="0" err="1" smtClean="0">
                <a:solidFill>
                  <a:srgbClr val="002060"/>
                </a:solidFill>
                <a:latin typeface="Times New Roman" panose="02020603050405020304" pitchFamily="18" charset="0"/>
                <a:cs typeface="Times New Roman" panose="02020603050405020304" pitchFamily="18" charset="0"/>
              </a:rPr>
              <a:t>Acestea</a:t>
            </a:r>
            <a:r>
              <a:rPr lang="en-GB" sz="1600" b="1" u="sng" dirty="0" smtClean="0">
                <a:solidFill>
                  <a:srgbClr val="002060"/>
                </a:solidFill>
                <a:latin typeface="Times New Roman" panose="02020603050405020304" pitchFamily="18" charset="0"/>
                <a:cs typeface="Times New Roman" panose="02020603050405020304" pitchFamily="18" charset="0"/>
              </a:rPr>
              <a:t> </a:t>
            </a:r>
            <a:r>
              <a:rPr lang="en-GB" sz="1600" b="1" u="sng" dirty="0" err="1" smtClean="0">
                <a:solidFill>
                  <a:srgbClr val="002060"/>
                </a:solidFill>
                <a:latin typeface="Times New Roman" panose="02020603050405020304" pitchFamily="18" charset="0"/>
                <a:cs typeface="Times New Roman" panose="02020603050405020304" pitchFamily="18" charset="0"/>
              </a:rPr>
              <a:t>vor</a:t>
            </a:r>
            <a:r>
              <a:rPr lang="en-GB" sz="1600" b="1" u="sng" dirty="0" smtClean="0">
                <a:solidFill>
                  <a:srgbClr val="002060"/>
                </a:solidFill>
                <a:latin typeface="Times New Roman" panose="02020603050405020304" pitchFamily="18" charset="0"/>
                <a:cs typeface="Times New Roman" panose="02020603050405020304" pitchFamily="18" charset="0"/>
              </a:rPr>
              <a:t> fi </a:t>
            </a:r>
            <a:r>
              <a:rPr lang="en-GB" sz="1600" b="1" u="sng" dirty="0" err="1" smtClean="0">
                <a:solidFill>
                  <a:srgbClr val="002060"/>
                </a:solidFill>
                <a:latin typeface="Times New Roman" panose="02020603050405020304" pitchFamily="18" charset="0"/>
                <a:cs typeface="Times New Roman" panose="02020603050405020304" pitchFamily="18" charset="0"/>
              </a:rPr>
              <a:t>preluate</a:t>
            </a:r>
            <a:r>
              <a:rPr lang="en-GB" sz="1600" b="1" u="sng" dirty="0" smtClean="0">
                <a:solidFill>
                  <a:srgbClr val="002060"/>
                </a:solidFill>
                <a:latin typeface="Times New Roman" panose="02020603050405020304" pitchFamily="18" charset="0"/>
                <a:cs typeface="Times New Roman" panose="02020603050405020304" pitchFamily="18" charset="0"/>
              </a:rPr>
              <a:t> in </a:t>
            </a:r>
            <a:r>
              <a:rPr lang="en-GB" sz="1600" b="1" u="sng" dirty="0" err="1" smtClean="0">
                <a:solidFill>
                  <a:srgbClr val="002060"/>
                </a:solidFill>
                <a:latin typeface="Times New Roman" panose="02020603050405020304" pitchFamily="18" charset="0"/>
                <a:cs typeface="Times New Roman" panose="02020603050405020304" pitchFamily="18" charset="0"/>
              </a:rPr>
              <a:t>cadrul</a:t>
            </a:r>
            <a:r>
              <a:rPr lang="en-GB" sz="1600" b="1" u="sng" dirty="0" smtClean="0">
                <a:solidFill>
                  <a:srgbClr val="002060"/>
                </a:solidFill>
                <a:latin typeface="Times New Roman" panose="02020603050405020304" pitchFamily="18" charset="0"/>
                <a:cs typeface="Times New Roman" panose="02020603050405020304" pitchFamily="18" charset="0"/>
              </a:rPr>
              <a:t> PR 2021-2027 </a:t>
            </a:r>
            <a:r>
              <a:rPr lang="en-GB" sz="1600" b="1" u="sng" dirty="0" err="1" smtClean="0">
                <a:solidFill>
                  <a:srgbClr val="002060"/>
                </a:solidFill>
                <a:latin typeface="Times New Roman" panose="02020603050405020304" pitchFamily="18" charset="0"/>
                <a:cs typeface="Times New Roman" panose="02020603050405020304" pitchFamily="18" charset="0"/>
              </a:rPr>
              <a:t>astfel</a:t>
            </a:r>
            <a:r>
              <a:rPr lang="en-GB" sz="1600" b="1" dirty="0" smtClean="0">
                <a:solidFill>
                  <a:srgbClr val="002060"/>
                </a:solidFill>
                <a:latin typeface="Times New Roman" panose="02020603050405020304" pitchFamily="18" charset="0"/>
                <a:cs typeface="Times New Roman" panose="02020603050405020304" pitchFamily="18" charset="0"/>
              </a:rPr>
              <a:t>:</a:t>
            </a:r>
            <a:endParaRPr lang="en-US" sz="1600" b="1" dirty="0" smtClean="0">
              <a:solidFill>
                <a:srgbClr val="002060"/>
              </a:solidFill>
              <a:latin typeface="Times New Roman" panose="02020603050405020304" pitchFamily="18" charset="0"/>
              <a:cs typeface="Times New Roman" panose="02020603050405020304" pitchFamily="18" charset="0"/>
            </a:endParaRPr>
          </a:p>
          <a:p>
            <a:pPr marL="285750" indent="-285750">
              <a:spcAft>
                <a:spcPts val="1800"/>
              </a:spcAft>
              <a:buFont typeface="Wingdings" panose="05000000000000000000" pitchFamily="2" charset="2"/>
              <a:buChar char="q"/>
            </a:pPr>
            <a:r>
              <a:rPr lang="en-US" sz="1600" b="1" dirty="0" err="1">
                <a:solidFill>
                  <a:srgbClr val="002060"/>
                </a:solidFill>
                <a:latin typeface="Times New Roman" panose="02020603050405020304" pitchFamily="18" charset="0"/>
                <a:cs typeface="Times New Roman" panose="02020603050405020304" pitchFamily="18" charset="0"/>
              </a:rPr>
              <a:t>Sprijin</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pentru</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conservarea</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imbunatatirea</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sau</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extinderea</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infrastructurii</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err="1">
                <a:solidFill>
                  <a:srgbClr val="002060"/>
                </a:solidFill>
                <a:latin typeface="Times New Roman" panose="02020603050405020304" pitchFamily="18" charset="0"/>
                <a:cs typeface="Times New Roman" panose="02020603050405020304" pitchFamily="18" charset="0"/>
              </a:rPr>
              <a:t>verzi-albastre</a:t>
            </a:r>
            <a:r>
              <a:rPr lang="en-US" sz="1600" b="1" dirty="0">
                <a:solidFill>
                  <a:srgbClr val="002060"/>
                </a:solidFill>
                <a:latin typeface="Times New Roman" panose="02020603050405020304" pitchFamily="18" charset="0"/>
                <a:cs typeface="Times New Roman" panose="02020603050405020304" pitchFamily="18" charset="0"/>
              </a:rPr>
              <a:t>: </a:t>
            </a:r>
            <a:r>
              <a:rPr lang="ro-RO" sz="1600" b="1" kern="1200" dirty="0" smtClean="0">
                <a:solidFill>
                  <a:srgbClr val="002060"/>
                </a:solidFill>
                <a:latin typeface="Times New Roman" panose="02020603050405020304" pitchFamily="18" charset="0"/>
                <a:cs typeface="Times New Roman" panose="02020603050405020304" pitchFamily="18" charset="0"/>
              </a:rPr>
              <a:t>aprox</a:t>
            </a:r>
            <a:r>
              <a:rPr lang="en-GB" sz="1600" b="1" kern="1200" dirty="0" smtClean="0">
                <a:solidFill>
                  <a:srgbClr val="002060"/>
                </a:solidFill>
                <a:latin typeface="Times New Roman" panose="02020603050405020304" pitchFamily="18" charset="0"/>
                <a:cs typeface="Times New Roman" panose="02020603050405020304" pitchFamily="18" charset="0"/>
              </a:rPr>
              <a:t>.</a:t>
            </a:r>
            <a:r>
              <a:rPr lang="ro-RO" sz="1600" b="1" kern="1200" dirty="0" smtClean="0">
                <a:solidFill>
                  <a:srgbClr val="002060"/>
                </a:solidFill>
                <a:latin typeface="Times New Roman" panose="02020603050405020304" pitchFamily="18" charset="0"/>
                <a:cs typeface="Times New Roman" panose="02020603050405020304" pitchFamily="18" charset="0"/>
              </a:rPr>
              <a:t> </a:t>
            </a:r>
            <a:r>
              <a:rPr lang="en-US" sz="1600" b="1" kern="1200" dirty="0" smtClean="0">
                <a:solidFill>
                  <a:srgbClr val="002060"/>
                </a:solidFill>
                <a:latin typeface="Times New Roman" panose="02020603050405020304" pitchFamily="18" charset="0"/>
                <a:cs typeface="Times New Roman" panose="02020603050405020304" pitchFamily="18" charset="0"/>
              </a:rPr>
              <a:t>1 mil euro, </a:t>
            </a:r>
            <a:r>
              <a:rPr lang="ro-RO" sz="1600" b="1" kern="1200" dirty="0" smtClean="0">
                <a:solidFill>
                  <a:srgbClr val="002060"/>
                </a:solidFill>
                <a:latin typeface="Times New Roman" panose="02020603050405020304" pitchFamily="18" charset="0"/>
                <a:cs typeface="Times New Roman" panose="02020603050405020304" pitchFamily="18" charset="0"/>
              </a:rPr>
              <a:t>va fi acoperit prin transfer de la alte priorități (eficiență energetică</a:t>
            </a:r>
            <a:r>
              <a:rPr lang="en-GB" sz="1600" b="1" kern="1200" dirty="0" smtClean="0">
                <a:solidFill>
                  <a:srgbClr val="002060"/>
                </a:solidFill>
                <a:latin typeface="Times New Roman" panose="02020603050405020304" pitchFamily="18" charset="0"/>
                <a:cs typeface="Times New Roman" panose="02020603050405020304" pitchFamily="18" charset="0"/>
              </a:rPr>
              <a:t> </a:t>
            </a:r>
            <a:r>
              <a:rPr lang="en-GB" sz="1600" b="1" kern="1200" dirty="0" err="1" smtClean="0">
                <a:solidFill>
                  <a:srgbClr val="002060"/>
                </a:solidFill>
                <a:latin typeface="Times New Roman" panose="02020603050405020304" pitchFamily="18" charset="0"/>
                <a:cs typeface="Times New Roman" panose="02020603050405020304" pitchFamily="18" charset="0"/>
              </a:rPr>
              <a:t>cladiri</a:t>
            </a:r>
            <a:r>
              <a:rPr lang="en-GB" sz="1600" b="1" kern="1200" dirty="0" smtClean="0">
                <a:solidFill>
                  <a:srgbClr val="002060"/>
                </a:solidFill>
                <a:latin typeface="Times New Roman" panose="02020603050405020304" pitchFamily="18" charset="0"/>
                <a:cs typeface="Times New Roman" panose="02020603050405020304" pitchFamily="18" charset="0"/>
              </a:rPr>
              <a:t> </a:t>
            </a:r>
            <a:r>
              <a:rPr lang="en-GB" sz="1600" b="1" kern="1200" dirty="0" err="1" smtClean="0">
                <a:solidFill>
                  <a:srgbClr val="002060"/>
                </a:solidFill>
                <a:latin typeface="Times New Roman" panose="02020603050405020304" pitchFamily="18" charset="0"/>
                <a:cs typeface="Times New Roman" panose="02020603050405020304" pitchFamily="18" charset="0"/>
              </a:rPr>
              <a:t>publice</a:t>
            </a:r>
            <a:r>
              <a:rPr lang="ro-RO" sz="1600" b="1" kern="1200" dirty="0" smtClean="0">
                <a:solidFill>
                  <a:srgbClr val="002060"/>
                </a:solidFill>
                <a:latin typeface="Times New Roman" panose="02020603050405020304" pitchFamily="18" charset="0"/>
                <a:cs typeface="Times New Roman" panose="02020603050405020304" pitchFamily="18" charset="0"/>
              </a:rPr>
              <a:t> și descongestionare trafic)</a:t>
            </a:r>
            <a:r>
              <a:rPr lang="en-GB" sz="1600" b="1" kern="1200" dirty="0" smtClean="0">
                <a:solidFill>
                  <a:srgbClr val="002060"/>
                </a:solidFill>
                <a:latin typeface="Times New Roman" panose="02020603050405020304" pitchFamily="18" charset="0"/>
                <a:cs typeface="Times New Roman" panose="02020603050405020304" pitchFamily="18" charset="0"/>
              </a:rPr>
              <a:t>. </a:t>
            </a:r>
            <a:r>
              <a:rPr lang="en-GB" sz="1600" b="1" dirty="0" smtClean="0">
                <a:solidFill>
                  <a:srgbClr val="002060"/>
                </a:solidFill>
                <a:latin typeface="Times New Roman" panose="02020603050405020304" pitchFamily="18" charset="0"/>
                <a:cs typeface="Times New Roman" panose="02020603050405020304" pitchFamily="18" charset="0"/>
              </a:rPr>
              <a:t>(</a:t>
            </a:r>
            <a:r>
              <a:rPr lang="en-GB" sz="1600" b="1" dirty="0" err="1" smtClean="0">
                <a:solidFill>
                  <a:srgbClr val="002060"/>
                </a:solidFill>
                <a:latin typeface="Times New Roman" panose="02020603050405020304" pitchFamily="18" charset="0"/>
                <a:cs typeface="Times New Roman" panose="02020603050405020304" pitchFamily="18" charset="0"/>
              </a:rPr>
              <a:t>apeluri</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lansate</a:t>
            </a:r>
            <a:r>
              <a:rPr lang="en-GB" sz="1600" b="1" dirty="0" smtClean="0">
                <a:solidFill>
                  <a:srgbClr val="002060"/>
                </a:solidFill>
                <a:latin typeface="Times New Roman" panose="02020603050405020304" pitchFamily="18" charset="0"/>
                <a:cs typeface="Times New Roman" panose="02020603050405020304" pitchFamily="18" charset="0"/>
              </a:rPr>
              <a:t> la data </a:t>
            </a:r>
            <a:r>
              <a:rPr lang="en-GB" sz="1600" b="1" dirty="0" err="1" smtClean="0">
                <a:solidFill>
                  <a:srgbClr val="002060"/>
                </a:solidFill>
                <a:latin typeface="Times New Roman" panose="02020603050405020304" pitchFamily="18" charset="0"/>
                <a:cs typeface="Times New Roman" panose="02020603050405020304" pitchFamily="18" charset="0"/>
              </a:rPr>
              <a:t>curenta</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pentru</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toata</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alocarea</a:t>
            </a:r>
            <a:r>
              <a:rPr lang="en-GB" sz="1600" b="1" dirty="0" smtClean="0">
                <a:solidFill>
                  <a:srgbClr val="002060"/>
                </a:solidFill>
                <a:latin typeface="Times New Roman" panose="02020603050405020304" pitchFamily="18" charset="0"/>
                <a:cs typeface="Times New Roman" panose="02020603050405020304" pitchFamily="18" charset="0"/>
              </a:rPr>
              <a:t> de 74,6 Mil </a:t>
            </a:r>
            <a:r>
              <a:rPr lang="en-GB" sz="1600" b="1" dirty="0" err="1" smtClean="0">
                <a:solidFill>
                  <a:srgbClr val="002060"/>
                </a:solidFill>
                <a:latin typeface="Times New Roman" panose="02020603050405020304" pitchFamily="18" charset="0"/>
                <a:cs typeface="Times New Roman" panose="02020603050405020304" pitchFamily="18" charset="0"/>
              </a:rPr>
              <a:t>uro</a:t>
            </a:r>
            <a:r>
              <a:rPr lang="en-GB" sz="1600" b="1" dirty="0" smtClean="0">
                <a:solidFill>
                  <a:srgbClr val="002060"/>
                </a:solidFill>
                <a:latin typeface="Times New Roman" panose="02020603050405020304" pitchFamily="18" charset="0"/>
                <a:cs typeface="Times New Roman" panose="02020603050405020304" pitchFamily="18" charset="0"/>
              </a:rPr>
              <a:t>)</a:t>
            </a:r>
            <a:endParaRPr lang="ro-RO" sz="1600" b="1" kern="1200" dirty="0" smtClean="0">
              <a:solidFill>
                <a:srgbClr val="002060"/>
              </a:solidFill>
              <a:latin typeface="Times New Roman" panose="02020603050405020304" pitchFamily="18" charset="0"/>
              <a:cs typeface="Times New Roman" panose="02020603050405020304" pitchFamily="18" charset="0"/>
            </a:endParaRPr>
          </a:p>
          <a:p>
            <a:pPr marL="285750" indent="-285750">
              <a:spcAft>
                <a:spcPts val="1800"/>
              </a:spcAft>
              <a:buFont typeface="Wingdings" panose="05000000000000000000" pitchFamily="2" charset="2"/>
              <a:buChar char="q"/>
            </a:pPr>
            <a:r>
              <a:rPr lang="ro-RO" sz="1600" b="1" dirty="0">
                <a:solidFill>
                  <a:srgbClr val="002060"/>
                </a:solidFill>
                <a:latin typeface="Times New Roman" panose="02020603050405020304" pitchFamily="18" charset="0"/>
                <a:cs typeface="Times New Roman" panose="02020603050405020304" pitchFamily="18" charset="0"/>
              </a:rPr>
              <a:t>Eficienta energetica in clădiri </a:t>
            </a:r>
            <a:r>
              <a:rPr lang="ro-RO" sz="1600" b="1" dirty="0" smtClean="0">
                <a:solidFill>
                  <a:srgbClr val="002060"/>
                </a:solidFill>
                <a:latin typeface="Times New Roman" panose="02020603050405020304" pitchFamily="18" charset="0"/>
                <a:cs typeface="Times New Roman" panose="02020603050405020304" pitchFamily="18" charset="0"/>
              </a:rPr>
              <a:t>rezidențiale</a:t>
            </a:r>
            <a:r>
              <a:rPr lang="en-US" sz="1600" b="1" dirty="0" smtClean="0">
                <a:solidFill>
                  <a:srgbClr val="002060"/>
                </a:solidFill>
                <a:latin typeface="Times New Roman" panose="02020603050405020304" pitchFamily="18" charset="0"/>
                <a:cs typeface="Times New Roman" panose="02020603050405020304" pitchFamily="18" charset="0"/>
              </a:rPr>
              <a:t>:</a:t>
            </a:r>
            <a:r>
              <a:rPr lang="ro-RO" sz="1600" b="1" dirty="0" smtClean="0">
                <a:solidFill>
                  <a:srgbClr val="002060"/>
                </a:solidFill>
                <a:latin typeface="Times New Roman" panose="02020603050405020304" pitchFamily="18" charset="0"/>
                <a:cs typeface="Times New Roman" panose="02020603050405020304" pitchFamily="18" charset="0"/>
              </a:rPr>
              <a:t> aprox</a:t>
            </a:r>
            <a:r>
              <a:rPr lang="en-GB" sz="1600" b="1" dirty="0" smtClean="0">
                <a:solidFill>
                  <a:srgbClr val="002060"/>
                </a:solidFill>
                <a:latin typeface="Times New Roman" panose="02020603050405020304" pitchFamily="18" charset="0"/>
                <a:cs typeface="Times New Roman" panose="02020603050405020304" pitchFamily="18" charset="0"/>
              </a:rPr>
              <a:t>.</a:t>
            </a:r>
            <a:r>
              <a:rPr lang="ro-RO" sz="1600" b="1" dirty="0" smtClean="0">
                <a:solidFill>
                  <a:srgbClr val="002060"/>
                </a:solidFill>
                <a:latin typeface="Times New Roman" panose="02020603050405020304" pitchFamily="18" charset="0"/>
                <a:cs typeface="Times New Roman" panose="02020603050405020304" pitchFamily="18" charset="0"/>
              </a:rPr>
              <a:t> 2 mil euro, acoperit din alocarea inițială</a:t>
            </a:r>
            <a:r>
              <a:rPr lang="en-GB" sz="1600" b="1" dirty="0">
                <a:solidFill>
                  <a:srgbClr val="002060"/>
                </a:solidFill>
                <a:latin typeface="Times New Roman" panose="02020603050405020304" pitchFamily="18" charset="0"/>
                <a:cs typeface="Times New Roman" panose="02020603050405020304" pitchFamily="18" charset="0"/>
              </a:rPr>
              <a:t> </a:t>
            </a:r>
            <a:r>
              <a:rPr lang="en-GB" sz="1600" b="1" dirty="0" smtClean="0">
                <a:solidFill>
                  <a:srgbClr val="002060"/>
                </a:solidFill>
                <a:latin typeface="Times New Roman" panose="02020603050405020304" pitchFamily="18" charset="0"/>
                <a:cs typeface="Times New Roman" panose="02020603050405020304" pitchFamily="18" charset="0"/>
              </a:rPr>
              <a:t>de 34 Mil euro (</a:t>
            </a:r>
            <a:r>
              <a:rPr lang="en-GB" sz="1600" b="1" dirty="0" err="1" smtClean="0">
                <a:solidFill>
                  <a:srgbClr val="002060"/>
                </a:solidFill>
                <a:latin typeface="Times New Roman" panose="02020603050405020304" pitchFamily="18" charset="0"/>
                <a:cs typeface="Times New Roman" panose="02020603050405020304" pitchFamily="18" charset="0"/>
              </a:rPr>
              <a:t>Instrumente</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financiare</a:t>
            </a:r>
            <a:r>
              <a:rPr lang="en-GB" sz="1600" b="1" dirty="0" smtClean="0">
                <a:solidFill>
                  <a:srgbClr val="002060"/>
                </a:solidFill>
                <a:latin typeface="Times New Roman" panose="02020603050405020304" pitchFamily="18" charset="0"/>
                <a:cs typeface="Times New Roman" panose="02020603050405020304" pitchFamily="18" charset="0"/>
              </a:rPr>
              <a:t>)</a:t>
            </a:r>
            <a:endParaRPr lang="en-US" sz="1600" b="1" dirty="0">
              <a:solidFill>
                <a:srgbClr val="002060"/>
              </a:solidFill>
              <a:latin typeface="Times New Roman" panose="02020603050405020304" pitchFamily="18" charset="0"/>
              <a:cs typeface="Times New Roman" panose="02020603050405020304" pitchFamily="18" charset="0"/>
            </a:endParaRPr>
          </a:p>
          <a:p>
            <a:pPr marL="285750" indent="-285750">
              <a:spcAft>
                <a:spcPts val="1800"/>
              </a:spcAft>
              <a:buFont typeface="Wingdings" panose="05000000000000000000" pitchFamily="2" charset="2"/>
              <a:buChar char="q"/>
            </a:pPr>
            <a:r>
              <a:rPr lang="en-US" sz="1600" b="1" dirty="0" err="1" smtClean="0">
                <a:solidFill>
                  <a:srgbClr val="002060"/>
                </a:solidFill>
                <a:latin typeface="Times New Roman" panose="02020603050405020304" pitchFamily="18" charset="0"/>
                <a:cs typeface="Times New Roman" panose="02020603050405020304" pitchFamily="18" charset="0"/>
              </a:rPr>
              <a:t>Eficien</a:t>
            </a:r>
            <a:r>
              <a:rPr lang="ro-RO" sz="1600" b="1" dirty="0" smtClean="0">
                <a:solidFill>
                  <a:srgbClr val="002060"/>
                </a:solidFill>
                <a:latin typeface="Times New Roman" panose="02020603050405020304" pitchFamily="18" charset="0"/>
                <a:cs typeface="Times New Roman" panose="02020603050405020304" pitchFamily="18" charset="0"/>
              </a:rPr>
              <a:t>ță</a:t>
            </a:r>
            <a:r>
              <a:rPr lang="en-US" sz="1600" b="1" dirty="0" smtClean="0">
                <a:solidFill>
                  <a:srgbClr val="002060"/>
                </a:solidFill>
                <a:latin typeface="Times New Roman" panose="02020603050405020304" pitchFamily="18" charset="0"/>
                <a:cs typeface="Times New Roman" panose="02020603050405020304" pitchFamily="18" charset="0"/>
              </a:rPr>
              <a:t> energetic</a:t>
            </a:r>
            <a:r>
              <a:rPr lang="ro-RO" sz="1600" b="1" dirty="0" smtClean="0">
                <a:solidFill>
                  <a:srgbClr val="002060"/>
                </a:solidFill>
                <a:latin typeface="Times New Roman" panose="02020603050405020304" pitchFamily="18" charset="0"/>
                <a:cs typeface="Times New Roman" panose="02020603050405020304" pitchFamily="18" charset="0"/>
              </a:rPr>
              <a:t>ă</a:t>
            </a:r>
            <a:r>
              <a:rPr lang="en-US" sz="1600" b="1" dirty="0" smtClean="0">
                <a:solidFill>
                  <a:srgbClr val="002060"/>
                </a:solidFill>
                <a:latin typeface="Times New Roman" panose="02020603050405020304" pitchFamily="18" charset="0"/>
                <a:cs typeface="Times New Roman" panose="02020603050405020304" pitchFamily="18" charset="0"/>
              </a:rPr>
              <a:t> </a:t>
            </a:r>
            <a:r>
              <a:rPr lang="ro-RO" sz="1600" b="1" dirty="0" smtClean="0">
                <a:solidFill>
                  <a:srgbClr val="002060"/>
                </a:solidFill>
                <a:latin typeface="Times New Roman" panose="02020603050405020304" pitchFamily="18" charset="0"/>
                <a:cs typeface="Times New Roman" panose="02020603050405020304" pitchFamily="18" charset="0"/>
              </a:rPr>
              <a:t>î</a:t>
            </a:r>
            <a:r>
              <a:rPr lang="en-US" sz="1600" b="1" dirty="0" smtClean="0">
                <a:solidFill>
                  <a:srgbClr val="002060"/>
                </a:solidFill>
                <a:latin typeface="Times New Roman" panose="02020603050405020304" pitchFamily="18" charset="0"/>
                <a:cs typeface="Times New Roman" panose="02020603050405020304" pitchFamily="18" charset="0"/>
              </a:rPr>
              <a:t>n cl</a:t>
            </a:r>
            <a:r>
              <a:rPr lang="ro-RO" sz="1600" b="1" dirty="0" smtClean="0">
                <a:solidFill>
                  <a:srgbClr val="002060"/>
                </a:solidFill>
                <a:latin typeface="Times New Roman" panose="02020603050405020304" pitchFamily="18" charset="0"/>
                <a:cs typeface="Times New Roman" panose="02020603050405020304" pitchFamily="18" charset="0"/>
              </a:rPr>
              <a:t>ă</a:t>
            </a:r>
            <a:r>
              <a:rPr lang="en-US" sz="1600" b="1" dirty="0" err="1" smtClean="0">
                <a:solidFill>
                  <a:srgbClr val="002060"/>
                </a:solidFill>
                <a:latin typeface="Times New Roman" panose="02020603050405020304" pitchFamily="18" charset="0"/>
                <a:cs typeface="Times New Roman" panose="02020603050405020304" pitchFamily="18" charset="0"/>
              </a:rPr>
              <a:t>diri</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publice</a:t>
            </a:r>
            <a:r>
              <a:rPr lang="en-US" sz="1600" b="1" dirty="0" smtClean="0">
                <a:solidFill>
                  <a:srgbClr val="002060"/>
                </a:solidFill>
                <a:latin typeface="Times New Roman" panose="02020603050405020304" pitchFamily="18" charset="0"/>
                <a:cs typeface="Times New Roman" panose="02020603050405020304" pitchFamily="18" charset="0"/>
              </a:rPr>
              <a:t>:</a:t>
            </a:r>
            <a:r>
              <a:rPr lang="ro-RO" sz="1600" b="1" dirty="0" smtClean="0">
                <a:solidFill>
                  <a:srgbClr val="002060"/>
                </a:solidFill>
                <a:latin typeface="Times New Roman" panose="02020603050405020304" pitchFamily="18" charset="0"/>
                <a:cs typeface="Times New Roman" panose="02020603050405020304" pitchFamily="18" charset="0"/>
              </a:rPr>
              <a:t> aprox</a:t>
            </a:r>
            <a:r>
              <a:rPr lang="en-GB" sz="1600" b="1" dirty="0" smtClean="0">
                <a:solidFill>
                  <a:srgbClr val="002060"/>
                </a:solidFill>
                <a:latin typeface="Times New Roman" panose="02020603050405020304" pitchFamily="18" charset="0"/>
                <a:cs typeface="Times New Roman" panose="02020603050405020304" pitchFamily="18" charset="0"/>
              </a:rPr>
              <a:t>.</a:t>
            </a:r>
            <a:r>
              <a:rPr lang="ro-RO" sz="1600" b="1" dirty="0" smtClean="0">
                <a:solidFill>
                  <a:srgbClr val="002060"/>
                </a:solidFill>
                <a:latin typeface="Times New Roman" panose="02020603050405020304" pitchFamily="18" charset="0"/>
                <a:cs typeface="Times New Roman" panose="02020603050405020304" pitchFamily="18" charset="0"/>
              </a:rPr>
              <a:t> </a:t>
            </a:r>
            <a:r>
              <a:rPr lang="en-GB" sz="1600" b="1" dirty="0" smtClean="0">
                <a:solidFill>
                  <a:srgbClr val="002060"/>
                </a:solidFill>
                <a:latin typeface="Times New Roman" panose="02020603050405020304" pitchFamily="18" charset="0"/>
                <a:cs typeface="Times New Roman" panose="02020603050405020304" pitchFamily="18" charset="0"/>
              </a:rPr>
              <a:t>16</a:t>
            </a:r>
            <a:r>
              <a:rPr lang="ro-RO" sz="1600" b="1" dirty="0" smtClean="0">
                <a:solidFill>
                  <a:srgbClr val="002060"/>
                </a:solidFill>
                <a:latin typeface="Times New Roman" panose="02020603050405020304" pitchFamily="18" charset="0"/>
                <a:cs typeface="Times New Roman" panose="02020603050405020304" pitchFamily="18" charset="0"/>
              </a:rPr>
              <a:t> mil euro, acoperit din alocarea inițială</a:t>
            </a:r>
            <a:r>
              <a:rPr lang="en-GB" sz="1600" b="1" dirty="0" smtClean="0">
                <a:solidFill>
                  <a:srgbClr val="002060"/>
                </a:solidFill>
                <a:latin typeface="Times New Roman" panose="02020603050405020304" pitchFamily="18" charset="0"/>
                <a:cs typeface="Times New Roman" panose="02020603050405020304" pitchFamily="18" charset="0"/>
              </a:rPr>
              <a:t>(128 Mil euro) (</a:t>
            </a:r>
            <a:r>
              <a:rPr lang="en-GB" sz="1600" b="1" dirty="0" err="1" smtClean="0">
                <a:solidFill>
                  <a:srgbClr val="002060"/>
                </a:solidFill>
                <a:latin typeface="Times New Roman" panose="02020603050405020304" pitchFamily="18" charset="0"/>
                <a:cs typeface="Times New Roman" panose="02020603050405020304" pitchFamily="18" charset="0"/>
              </a:rPr>
              <a:t>apel</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lansat</a:t>
            </a:r>
            <a:r>
              <a:rPr lang="en-GB" sz="1600" b="1" dirty="0" smtClean="0">
                <a:solidFill>
                  <a:srgbClr val="002060"/>
                </a:solidFill>
                <a:latin typeface="Times New Roman" panose="02020603050405020304" pitchFamily="18" charset="0"/>
                <a:cs typeface="Times New Roman" panose="02020603050405020304" pitchFamily="18" charset="0"/>
              </a:rPr>
              <a:t> la data </a:t>
            </a:r>
            <a:r>
              <a:rPr lang="en-GB" sz="1600" b="1" dirty="0" err="1" smtClean="0">
                <a:solidFill>
                  <a:srgbClr val="002060"/>
                </a:solidFill>
                <a:latin typeface="Times New Roman" panose="02020603050405020304" pitchFamily="18" charset="0"/>
                <a:cs typeface="Times New Roman" panose="02020603050405020304" pitchFamily="18" charset="0"/>
              </a:rPr>
              <a:t>curenta</a:t>
            </a:r>
            <a:r>
              <a:rPr lang="en-GB" sz="1600" b="1" dirty="0" smtClean="0">
                <a:solidFill>
                  <a:srgbClr val="002060"/>
                </a:solidFill>
                <a:latin typeface="Times New Roman" panose="02020603050405020304" pitchFamily="18" charset="0"/>
                <a:cs typeface="Times New Roman" panose="02020603050405020304" pitchFamily="18" charset="0"/>
              </a:rPr>
              <a:t> – 112 Mil euro)</a:t>
            </a:r>
            <a:endParaRPr lang="ro-RO" sz="1600" b="1" dirty="0" smtClean="0">
              <a:solidFill>
                <a:srgbClr val="002060"/>
              </a:solidFill>
              <a:latin typeface="Times New Roman" panose="02020603050405020304" pitchFamily="18" charset="0"/>
              <a:cs typeface="Times New Roman" panose="02020603050405020304" pitchFamily="18" charset="0"/>
            </a:endParaRPr>
          </a:p>
          <a:p>
            <a:pPr marL="285750" indent="-285750">
              <a:spcAft>
                <a:spcPts val="1800"/>
              </a:spcAft>
              <a:buFont typeface="Wingdings" panose="05000000000000000000" pitchFamily="2" charset="2"/>
              <a:buChar char="q"/>
            </a:pPr>
            <a:r>
              <a:rPr lang="it-IT" sz="1600" b="1" dirty="0">
                <a:solidFill>
                  <a:srgbClr val="002060"/>
                </a:solidFill>
                <a:latin typeface="Times New Roman" panose="02020603050405020304" pitchFamily="18" charset="0"/>
                <a:cs typeface="Times New Roman" panose="02020603050405020304" pitchFamily="18" charset="0"/>
              </a:rPr>
              <a:t>Mobilitate urbana durabila / Sprijin pentru transport urban sustenabil si </a:t>
            </a:r>
            <a:r>
              <a:rPr lang="it-IT" sz="1600" b="1" dirty="0" smtClean="0">
                <a:solidFill>
                  <a:srgbClr val="002060"/>
                </a:solidFill>
                <a:latin typeface="Times New Roman" panose="02020603050405020304" pitchFamily="18" charset="0"/>
                <a:cs typeface="Times New Roman" panose="02020603050405020304" pitchFamily="18" charset="0"/>
              </a:rPr>
              <a:t>durabil</a:t>
            </a:r>
            <a:r>
              <a:rPr lang="en-US" sz="1600" b="1" dirty="0" smtClean="0">
                <a:solidFill>
                  <a:srgbClr val="002060"/>
                </a:solidFill>
                <a:latin typeface="Times New Roman" panose="02020603050405020304" pitchFamily="18" charset="0"/>
                <a:cs typeface="Times New Roman" panose="02020603050405020304" pitchFamily="18" charset="0"/>
              </a:rPr>
              <a:t>: </a:t>
            </a:r>
            <a:r>
              <a:rPr lang="ro-RO" sz="1600" b="1" dirty="0" smtClean="0">
                <a:solidFill>
                  <a:srgbClr val="002060"/>
                </a:solidFill>
                <a:latin typeface="Times New Roman" panose="02020603050405020304" pitchFamily="18" charset="0"/>
                <a:cs typeface="Times New Roman" panose="02020603050405020304" pitchFamily="18" charset="0"/>
              </a:rPr>
              <a:t>aprox 2</a:t>
            </a:r>
            <a:r>
              <a:rPr lang="en-GB" sz="1600" b="1" dirty="0" smtClean="0">
                <a:solidFill>
                  <a:srgbClr val="002060"/>
                </a:solidFill>
                <a:latin typeface="Times New Roman" panose="02020603050405020304" pitchFamily="18" charset="0"/>
                <a:cs typeface="Times New Roman" panose="02020603050405020304" pitchFamily="18" charset="0"/>
              </a:rPr>
              <a:t>0</a:t>
            </a:r>
            <a:r>
              <a:rPr lang="ro-RO" sz="1600" b="1" dirty="0" smtClean="0">
                <a:solidFill>
                  <a:srgbClr val="002060"/>
                </a:solidFill>
                <a:latin typeface="Times New Roman" panose="02020603050405020304" pitchFamily="18" charset="0"/>
                <a:cs typeface="Times New Roman" panose="02020603050405020304" pitchFamily="18" charset="0"/>
              </a:rPr>
              <a:t> </a:t>
            </a:r>
            <a:r>
              <a:rPr lang="en-GB" sz="1600" b="1" dirty="0">
                <a:solidFill>
                  <a:srgbClr val="002060"/>
                </a:solidFill>
                <a:latin typeface="Times New Roman" panose="02020603050405020304" pitchFamily="18" charset="0"/>
                <a:cs typeface="Times New Roman" panose="02020603050405020304" pitchFamily="18" charset="0"/>
              </a:rPr>
              <a:t>M</a:t>
            </a:r>
            <a:r>
              <a:rPr lang="ro-RO" sz="1600" b="1" dirty="0" smtClean="0">
                <a:solidFill>
                  <a:srgbClr val="002060"/>
                </a:solidFill>
                <a:latin typeface="Times New Roman" panose="02020603050405020304" pitchFamily="18" charset="0"/>
                <a:cs typeface="Times New Roman" panose="02020603050405020304" pitchFamily="18" charset="0"/>
              </a:rPr>
              <a:t>il euro, acoperit din alocarea inițială</a:t>
            </a:r>
            <a:r>
              <a:rPr lang="en-GB" sz="1600" b="1" dirty="0" smtClean="0">
                <a:solidFill>
                  <a:srgbClr val="002060"/>
                </a:solidFill>
                <a:latin typeface="Times New Roman" panose="02020603050405020304" pitchFamily="18" charset="0"/>
                <a:cs typeface="Times New Roman" panose="02020603050405020304" pitchFamily="18" charset="0"/>
              </a:rPr>
              <a:t> (98 Mil euro)</a:t>
            </a:r>
            <a:r>
              <a:rPr lang="ro-RO" sz="1600" b="1" dirty="0" smtClean="0">
                <a:solidFill>
                  <a:srgbClr val="002060"/>
                </a:solidFill>
                <a:latin typeface="Times New Roman" panose="02020603050405020304" pitchFamily="18" charset="0"/>
                <a:cs typeface="Times New Roman" panose="02020603050405020304" pitchFamily="18" charset="0"/>
              </a:rPr>
              <a:t>. Deoarece mobilitatea urbană contribuie la alocarea destinată dezvoltării urbane integrate, sumele destinate apelurilor pentru orașe, municipii și municipii reședință de județ se vor modifica și vor necesita aprobarea CDR.</a:t>
            </a:r>
            <a:endParaRPr lang="en-US" sz="1600" b="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728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AF46766-ADD7-49FC-888A-43BA67A199A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482" b="20662"/>
          <a:stretch/>
        </p:blipFill>
        <p:spPr bwMode="auto">
          <a:xfrm>
            <a:off x="1024428" y="94464"/>
            <a:ext cx="10048875" cy="1145396"/>
          </a:xfrm>
          <a:prstGeom prst="rect">
            <a:avLst/>
          </a:prstGeom>
          <a:noFill/>
          <a:ln>
            <a:noFill/>
          </a:ln>
        </p:spPr>
      </p:pic>
      <p:grpSp>
        <p:nvGrpSpPr>
          <p:cNvPr id="16" name="Group 15">
            <a:extLst>
              <a:ext uri="{FF2B5EF4-FFF2-40B4-BE49-F238E27FC236}">
                <a16:creationId xmlns="" xmlns:a16="http://schemas.microsoft.com/office/drawing/2014/main" id="{5BAFC6C0-D24E-5652-B183-FE9C2847995F}"/>
              </a:ext>
            </a:extLst>
          </p:cNvPr>
          <p:cNvGrpSpPr/>
          <p:nvPr/>
        </p:nvGrpSpPr>
        <p:grpSpPr>
          <a:xfrm>
            <a:off x="630037" y="5886085"/>
            <a:ext cx="11111049" cy="971915"/>
            <a:chOff x="677171" y="5886085"/>
            <a:chExt cx="11111049" cy="971915"/>
          </a:xfrm>
        </p:grpSpPr>
        <p:pic>
          <p:nvPicPr>
            <p:cNvPr id="5" name="ymail_attachmentIdc0991bef-7767-41d6-abb8-802c47018cce">
              <a:extLst>
                <a:ext uri="{FF2B5EF4-FFF2-40B4-BE49-F238E27FC236}">
                  <a16:creationId xmlns="" xmlns:a16="http://schemas.microsoft.com/office/drawing/2014/main" id="{8605650D-292E-8353-DDB8-C0B69DA878F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312" t="11445" r="67771" b="72407"/>
            <a:stretch/>
          </p:blipFill>
          <p:spPr bwMode="auto">
            <a:xfrm>
              <a:off x="677171" y="5886085"/>
              <a:ext cx="2037749" cy="7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E596EEF7-046A-C6AA-E33E-04CF91510F8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5667" t="12881" r="5975" b="24870"/>
            <a:stretch/>
          </p:blipFill>
          <p:spPr bwMode="auto">
            <a:xfrm>
              <a:off x="11120437" y="5900370"/>
              <a:ext cx="667783" cy="791967"/>
            </a:xfrm>
            <a:prstGeom prst="rect">
              <a:avLst/>
            </a:prstGeom>
            <a:noFill/>
            <a:ln>
              <a:noFill/>
            </a:ln>
            <a:extLst>
              <a:ext uri="{53640926-AAD7-44D8-BBD7-CCE9431645EC}">
                <a14:shadowObscured xmlns:a14="http://schemas.microsoft.com/office/drawing/2010/main"/>
              </a:ext>
            </a:extLst>
          </p:spPr>
        </p:pic>
        <p:pic>
          <p:nvPicPr>
            <p:cNvPr id="14" name="Picture 13">
              <a:extLst>
                <a:ext uri="{FF2B5EF4-FFF2-40B4-BE49-F238E27FC236}">
                  <a16:creationId xmlns="" xmlns:a16="http://schemas.microsoft.com/office/drawing/2014/main" id="{7C7F5E15-0791-4C69-4768-73F8C09B256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0563" t="52327" r="-1" b="17825"/>
            <a:stretch/>
          </p:blipFill>
          <p:spPr>
            <a:xfrm>
              <a:off x="4312517" y="6364939"/>
              <a:ext cx="5306865" cy="493061"/>
            </a:xfrm>
            <a:prstGeom prst="rect">
              <a:avLst/>
            </a:prstGeom>
          </p:spPr>
        </p:pic>
        <p:pic>
          <p:nvPicPr>
            <p:cNvPr id="15" name="Picture 14">
              <a:extLst>
                <a:ext uri="{FF2B5EF4-FFF2-40B4-BE49-F238E27FC236}">
                  <a16:creationId xmlns="" xmlns:a16="http://schemas.microsoft.com/office/drawing/2014/main" id="{40B963D0-9BA5-31C0-F9EE-348C2A27D11E}"/>
                </a:ext>
              </a:extLst>
            </p:cNvPr>
            <p:cNvPicPr>
              <a:picLocks noChangeAspect="1"/>
            </p:cNvPicPr>
            <p:nvPr/>
          </p:nvPicPr>
          <p:blipFill rotWithShape="1">
            <a:blip r:embed="rId5">
              <a:extLst>
                <a:ext uri="{28A0092B-C50C-407E-A947-70E740481C1C}">
                  <a14:useLocalDpi xmlns:a14="http://schemas.microsoft.com/office/drawing/2010/main" val="0"/>
                </a:ext>
              </a:extLst>
            </a:blip>
            <a:srcRect l="30563" t="28354" r="-1" b="41799"/>
            <a:stretch/>
          </p:blipFill>
          <p:spPr>
            <a:xfrm>
              <a:off x="2603368" y="6107580"/>
              <a:ext cx="8661661" cy="377548"/>
            </a:xfrm>
            <a:prstGeom prst="rect">
              <a:avLst/>
            </a:prstGeom>
          </p:spPr>
        </p:pic>
      </p:grpSp>
      <p:sp>
        <p:nvSpPr>
          <p:cNvPr id="2" name="TextBox 1">
            <a:extLst>
              <a:ext uri="{FF2B5EF4-FFF2-40B4-BE49-F238E27FC236}">
                <a16:creationId xmlns="" xmlns:a16="http://schemas.microsoft.com/office/drawing/2014/main" id="{CC6F007A-D559-0120-EF92-657960271BFE}"/>
              </a:ext>
            </a:extLst>
          </p:cNvPr>
          <p:cNvSpPr txBox="1"/>
          <p:nvPr/>
        </p:nvSpPr>
        <p:spPr>
          <a:xfrm>
            <a:off x="984396" y="1199131"/>
            <a:ext cx="10134600" cy="417871"/>
          </a:xfrm>
          <a:prstGeom prst="rect">
            <a:avLst/>
          </a:prstGeom>
          <a:noFill/>
        </p:spPr>
        <p:txBody>
          <a:bodyPr wrap="square">
            <a:spAutoFit/>
          </a:bodyPr>
          <a:lstStyle/>
          <a:p>
            <a:pPr algn="ctr">
              <a:lnSpc>
                <a:spcPct val="115000"/>
              </a:lnSpc>
              <a:spcAft>
                <a:spcPts val="1000"/>
              </a:spcAft>
            </a:pPr>
            <a:r>
              <a:rPr lang="en-GB" sz="2000" b="1" i="1" smtClean="0">
                <a:solidFill>
                  <a:srgbClr val="0062AC"/>
                </a:solidFill>
                <a:latin typeface="Times New Roman" panose="02020603050405020304" pitchFamily="18" charset="0"/>
                <a:ea typeface="Times New Roman" panose="02020603050405020304" pitchFamily="18" charset="0"/>
                <a:cs typeface="Times New Roman" panose="02020603050405020304" pitchFamily="18" charset="0"/>
              </a:rPr>
              <a:t>Modificari PR</a:t>
            </a:r>
            <a:endParaRPr lang="en-US" sz="2000" dirty="0">
              <a:solidFill>
                <a:srgbClr val="0062A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 xmlns:a16="http://schemas.microsoft.com/office/drawing/2014/main" id="{5C61553A-44E2-DEF6-013E-1FC520DCA9AE}"/>
              </a:ext>
            </a:extLst>
          </p:cNvPr>
          <p:cNvSpPr txBox="1"/>
          <p:nvPr/>
        </p:nvSpPr>
        <p:spPr>
          <a:xfrm>
            <a:off x="452312" y="1156494"/>
            <a:ext cx="11193106" cy="4847481"/>
          </a:xfrm>
          <a:prstGeom prst="rect">
            <a:avLst/>
          </a:prstGeom>
          <a:noFill/>
        </p:spPr>
        <p:txBody>
          <a:bodyPr wrap="square">
            <a:spAutoFit/>
          </a:bodyPr>
          <a:lstStyle/>
          <a:p>
            <a:pPr>
              <a:spcAft>
                <a:spcPts val="1800"/>
              </a:spcAft>
            </a:pPr>
            <a:endParaRPr lang="en-US" sz="1600" b="1" dirty="0" smtClean="0">
              <a:solidFill>
                <a:srgbClr val="002060"/>
              </a:solidFill>
              <a:latin typeface="Times New Roman" panose="02020603050405020304" pitchFamily="18" charset="0"/>
              <a:cs typeface="Times New Roman" panose="02020603050405020304" pitchFamily="18" charset="0"/>
            </a:endParaRPr>
          </a:p>
          <a:p>
            <a:pPr marL="285750" indent="-285750">
              <a:spcAft>
                <a:spcPts val="1200"/>
              </a:spcAft>
              <a:buFont typeface="Wingdings" panose="05000000000000000000" pitchFamily="2" charset="2"/>
              <a:buChar char="q"/>
            </a:pPr>
            <a:r>
              <a:rPr lang="it-IT" sz="1600" b="1" dirty="0">
                <a:solidFill>
                  <a:srgbClr val="002060"/>
                </a:solidFill>
                <a:latin typeface="Times New Roman" panose="02020603050405020304" pitchFamily="18" charset="0"/>
                <a:cs typeface="Times New Roman" panose="02020603050405020304" pitchFamily="18" charset="0"/>
              </a:rPr>
              <a:t>Conectivitate regionala si îmbunătățirea accesului la TEN-T </a:t>
            </a:r>
            <a:r>
              <a:rPr lang="en-US" sz="1600" b="1" dirty="0" smtClean="0">
                <a:solidFill>
                  <a:srgbClr val="002060"/>
                </a:solidFill>
                <a:latin typeface="Times New Roman" panose="02020603050405020304" pitchFamily="18" charset="0"/>
                <a:cs typeface="Times New Roman" panose="02020603050405020304" pitchFamily="18" charset="0"/>
              </a:rPr>
              <a:t>(</a:t>
            </a:r>
            <a:r>
              <a:rPr lang="en-US" sz="1600" b="1" dirty="0" err="1" smtClean="0">
                <a:solidFill>
                  <a:srgbClr val="002060"/>
                </a:solidFill>
                <a:latin typeface="Times New Roman" panose="02020603050405020304" pitchFamily="18" charset="0"/>
                <a:cs typeface="Times New Roman" panose="02020603050405020304" pitchFamily="18" charset="0"/>
              </a:rPr>
              <a:t>infrastructura</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rutier</a:t>
            </a:r>
            <a:r>
              <a:rPr lang="ro-RO" sz="1600" b="1" dirty="0" smtClean="0">
                <a:solidFill>
                  <a:srgbClr val="002060"/>
                </a:solidFill>
                <a:latin typeface="Times New Roman" panose="02020603050405020304" pitchFamily="18" charset="0"/>
                <a:cs typeface="Times New Roman" panose="02020603050405020304" pitchFamily="18" charset="0"/>
              </a:rPr>
              <a:t>ă</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jude</a:t>
            </a:r>
            <a:r>
              <a:rPr lang="ro-RO" sz="1600" b="1" dirty="0" smtClean="0">
                <a:solidFill>
                  <a:srgbClr val="002060"/>
                </a:solidFill>
                <a:latin typeface="Times New Roman" panose="02020603050405020304" pitchFamily="18" charset="0"/>
                <a:cs typeface="Times New Roman" panose="02020603050405020304" pitchFamily="18" charset="0"/>
              </a:rPr>
              <a:t>ț</a:t>
            </a:r>
            <a:r>
              <a:rPr lang="en-US" sz="1600" b="1" dirty="0" err="1" smtClean="0">
                <a:solidFill>
                  <a:srgbClr val="002060"/>
                </a:solidFill>
                <a:latin typeface="Times New Roman" panose="02020603050405020304" pitchFamily="18" charset="0"/>
                <a:cs typeface="Times New Roman" panose="02020603050405020304" pitchFamily="18" charset="0"/>
              </a:rPr>
              <a:t>ean</a:t>
            </a:r>
            <a:r>
              <a:rPr lang="ro-RO" sz="1600" b="1" dirty="0" smtClean="0">
                <a:solidFill>
                  <a:srgbClr val="002060"/>
                </a:solidFill>
                <a:latin typeface="Times New Roman" panose="02020603050405020304" pitchFamily="18" charset="0"/>
                <a:cs typeface="Times New Roman" panose="02020603050405020304" pitchFamily="18" charset="0"/>
              </a:rPr>
              <a:t>ă</a:t>
            </a:r>
            <a:r>
              <a:rPr lang="en-US" sz="1600" b="1" dirty="0" smtClean="0">
                <a:solidFill>
                  <a:srgbClr val="002060"/>
                </a:solidFill>
                <a:latin typeface="Times New Roman" panose="02020603050405020304" pitchFamily="18" charset="0"/>
                <a:cs typeface="Times New Roman" panose="02020603050405020304" pitchFamily="18" charset="0"/>
              </a:rPr>
              <a:t>):</a:t>
            </a:r>
            <a:r>
              <a:rPr lang="ro-RO" sz="1600" b="1" dirty="0" smtClean="0">
                <a:solidFill>
                  <a:srgbClr val="002060"/>
                </a:solidFill>
                <a:latin typeface="Times New Roman" panose="02020603050405020304" pitchFamily="18" charset="0"/>
                <a:cs typeface="Times New Roman" panose="02020603050405020304" pitchFamily="18" charset="0"/>
              </a:rPr>
              <a:t> aprox </a:t>
            </a:r>
            <a:r>
              <a:rPr lang="en-GB" sz="1600" b="1" dirty="0">
                <a:solidFill>
                  <a:srgbClr val="002060"/>
                </a:solidFill>
                <a:latin typeface="Times New Roman" panose="02020603050405020304" pitchFamily="18" charset="0"/>
                <a:cs typeface="Times New Roman" panose="02020603050405020304" pitchFamily="18" charset="0"/>
              </a:rPr>
              <a:t>8</a:t>
            </a:r>
            <a:r>
              <a:rPr lang="ro-RO" sz="1600" b="1" dirty="0" smtClean="0">
                <a:solidFill>
                  <a:srgbClr val="002060"/>
                </a:solidFill>
                <a:latin typeface="Times New Roman" panose="02020603050405020304" pitchFamily="18" charset="0"/>
                <a:cs typeface="Times New Roman" panose="02020603050405020304" pitchFamily="18" charset="0"/>
              </a:rPr>
              <a:t> mil euro, va fi acoperit prin transfer de la descongestionare trafic</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Apel</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lansat</a:t>
            </a:r>
            <a:r>
              <a:rPr lang="en-GB" sz="1600" b="1" dirty="0" smtClean="0">
                <a:solidFill>
                  <a:srgbClr val="002060"/>
                </a:solidFill>
                <a:latin typeface="Times New Roman" panose="02020603050405020304" pitchFamily="18" charset="0"/>
                <a:cs typeface="Times New Roman" panose="02020603050405020304" pitchFamily="18" charset="0"/>
              </a:rPr>
              <a:t> in </a:t>
            </a:r>
            <a:r>
              <a:rPr lang="en-GB" sz="1600" b="1" dirty="0" err="1" smtClean="0">
                <a:solidFill>
                  <a:srgbClr val="002060"/>
                </a:solidFill>
                <a:latin typeface="Times New Roman" panose="02020603050405020304" pitchFamily="18" charset="0"/>
                <a:cs typeface="Times New Roman" panose="02020603050405020304" pitchFamily="18" charset="0"/>
              </a:rPr>
              <a:t>prezent</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pentru</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toata</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alocarea</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initiala</a:t>
            </a:r>
            <a:r>
              <a:rPr lang="en-GB" sz="1600" b="1" dirty="0" smtClean="0">
                <a:solidFill>
                  <a:srgbClr val="002060"/>
                </a:solidFill>
                <a:latin typeface="Times New Roman" panose="02020603050405020304" pitchFamily="18" charset="0"/>
                <a:cs typeface="Times New Roman" panose="02020603050405020304" pitchFamily="18" charset="0"/>
              </a:rPr>
              <a:t> (110 Mil euro)</a:t>
            </a:r>
            <a:endParaRPr lang="en-US" sz="1600" b="1" dirty="0" smtClean="0">
              <a:solidFill>
                <a:srgbClr val="002060"/>
              </a:solidFill>
              <a:latin typeface="Times New Roman" panose="02020603050405020304" pitchFamily="18" charset="0"/>
              <a:cs typeface="Times New Roman" panose="02020603050405020304" pitchFamily="18" charset="0"/>
            </a:endParaRPr>
          </a:p>
          <a:p>
            <a:pPr marL="285750" indent="-285750">
              <a:spcAft>
                <a:spcPts val="1200"/>
              </a:spcAft>
              <a:buFont typeface="Wingdings" panose="05000000000000000000" pitchFamily="2" charset="2"/>
              <a:buChar char="q"/>
            </a:pPr>
            <a:r>
              <a:rPr lang="en-US" sz="1600" b="1" kern="1200" dirty="0" err="1" smtClean="0">
                <a:solidFill>
                  <a:srgbClr val="002060"/>
                </a:solidFill>
                <a:latin typeface="Times New Roman" panose="02020603050405020304" pitchFamily="18" charset="0"/>
                <a:cs typeface="Times New Roman" panose="02020603050405020304" pitchFamily="18" charset="0"/>
              </a:rPr>
              <a:t>Educa</a:t>
            </a:r>
            <a:r>
              <a:rPr lang="ro-RO" sz="1600" b="1" dirty="0" smtClean="0">
                <a:solidFill>
                  <a:srgbClr val="002060"/>
                </a:solidFill>
                <a:latin typeface="Times New Roman" panose="02020603050405020304" pitchFamily="18" charset="0"/>
                <a:cs typeface="Times New Roman" panose="02020603050405020304" pitchFamily="18" charset="0"/>
              </a:rPr>
              <a:t>ț</a:t>
            </a:r>
            <a:r>
              <a:rPr lang="en-US" sz="1600" b="1" kern="1200" dirty="0" err="1" smtClean="0">
                <a:solidFill>
                  <a:srgbClr val="002060"/>
                </a:solidFill>
                <a:latin typeface="Times New Roman" panose="02020603050405020304" pitchFamily="18" charset="0"/>
                <a:cs typeface="Times New Roman" panose="02020603050405020304" pitchFamily="18" charset="0"/>
              </a:rPr>
              <a:t>ie</a:t>
            </a:r>
            <a:endParaRPr lang="ro-RO" sz="1600" b="1" kern="1200" dirty="0"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200"/>
              </a:spcAft>
              <a:buFont typeface="Wingdings" panose="05000000000000000000" pitchFamily="2" charset="2"/>
              <a:buChar char="Ø"/>
            </a:pPr>
            <a:r>
              <a:rPr lang="es-ES" sz="1600" b="1" dirty="0" err="1">
                <a:solidFill>
                  <a:srgbClr val="002060"/>
                </a:solidFill>
                <a:latin typeface="Times New Roman" panose="02020603050405020304" pitchFamily="18" charset="0"/>
                <a:cs typeface="Times New Roman" panose="02020603050405020304" pitchFamily="18" charset="0"/>
              </a:rPr>
              <a:t>Infrastructura</a:t>
            </a:r>
            <a:r>
              <a:rPr lang="es-ES" sz="1600" b="1" dirty="0">
                <a:solidFill>
                  <a:srgbClr val="002060"/>
                </a:solidFill>
                <a:latin typeface="Times New Roman" panose="02020603050405020304" pitchFamily="18" charset="0"/>
                <a:cs typeface="Times New Roman" panose="02020603050405020304" pitchFamily="18" charset="0"/>
              </a:rPr>
              <a:t> </a:t>
            </a:r>
            <a:r>
              <a:rPr lang="es-ES" sz="1600" b="1" dirty="0" err="1">
                <a:solidFill>
                  <a:srgbClr val="002060"/>
                </a:solidFill>
                <a:latin typeface="Times New Roman" panose="02020603050405020304" pitchFamily="18" charset="0"/>
                <a:cs typeface="Times New Roman" panose="02020603050405020304" pitchFamily="18" charset="0"/>
              </a:rPr>
              <a:t>educațională</a:t>
            </a:r>
            <a:r>
              <a:rPr lang="es-ES" sz="1600" b="1" dirty="0">
                <a:solidFill>
                  <a:srgbClr val="002060"/>
                </a:solidFill>
                <a:latin typeface="Times New Roman" panose="02020603050405020304" pitchFamily="18" charset="0"/>
                <a:cs typeface="Times New Roman" panose="02020603050405020304" pitchFamily="18" charset="0"/>
              </a:rPr>
              <a:t> </a:t>
            </a:r>
            <a:r>
              <a:rPr lang="es-ES" sz="1600" b="1" dirty="0" err="1">
                <a:solidFill>
                  <a:srgbClr val="002060"/>
                </a:solidFill>
                <a:latin typeface="Times New Roman" panose="02020603050405020304" pitchFamily="18" charset="0"/>
                <a:cs typeface="Times New Roman" panose="02020603050405020304" pitchFamily="18" charset="0"/>
              </a:rPr>
              <a:t>pentru</a:t>
            </a:r>
            <a:r>
              <a:rPr lang="es-ES" sz="1600" b="1" dirty="0">
                <a:solidFill>
                  <a:srgbClr val="002060"/>
                </a:solidFill>
                <a:latin typeface="Times New Roman" panose="02020603050405020304" pitchFamily="18" charset="0"/>
                <a:cs typeface="Times New Roman" panose="02020603050405020304" pitchFamily="18" charset="0"/>
              </a:rPr>
              <a:t> nivel </a:t>
            </a:r>
            <a:r>
              <a:rPr lang="es-ES" sz="1600" b="1" dirty="0" err="1">
                <a:solidFill>
                  <a:srgbClr val="002060"/>
                </a:solidFill>
                <a:latin typeface="Times New Roman" panose="02020603050405020304" pitchFamily="18" charset="0"/>
                <a:cs typeface="Times New Roman" panose="02020603050405020304" pitchFamily="18" charset="0"/>
              </a:rPr>
              <a:t>preșcolar</a:t>
            </a:r>
            <a:r>
              <a:rPr lang="es-ES" sz="1600" b="1" dirty="0">
                <a:solidFill>
                  <a:srgbClr val="002060"/>
                </a:solidFill>
                <a:latin typeface="Times New Roman" panose="02020603050405020304" pitchFamily="18" charset="0"/>
                <a:cs typeface="Times New Roman" panose="02020603050405020304" pitchFamily="18" charset="0"/>
              </a:rPr>
              <a:t> </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aprox</a:t>
            </a:r>
            <a:r>
              <a:rPr lang="en-US" sz="1600" b="1" dirty="0" smtClean="0">
                <a:solidFill>
                  <a:srgbClr val="002060"/>
                </a:solidFill>
                <a:latin typeface="Times New Roman" panose="02020603050405020304" pitchFamily="18" charset="0"/>
                <a:cs typeface="Times New Roman" panose="02020603050405020304" pitchFamily="18" charset="0"/>
              </a:rPr>
              <a:t> 4 mil euro, </a:t>
            </a:r>
            <a:r>
              <a:rPr lang="en-US" sz="1600" b="1" dirty="0" err="1" smtClean="0">
                <a:solidFill>
                  <a:srgbClr val="002060"/>
                </a:solidFill>
                <a:latin typeface="Times New Roman" panose="02020603050405020304" pitchFamily="18" charset="0"/>
                <a:cs typeface="Times New Roman" panose="02020603050405020304" pitchFamily="18" charset="0"/>
              </a:rPr>
              <a:t>acoperit</a:t>
            </a:r>
            <a:r>
              <a:rPr lang="en-US" sz="1600" b="1" dirty="0" smtClean="0">
                <a:solidFill>
                  <a:srgbClr val="002060"/>
                </a:solidFill>
                <a:latin typeface="Times New Roman" panose="02020603050405020304" pitchFamily="18" charset="0"/>
                <a:cs typeface="Times New Roman" panose="02020603050405020304" pitchFamily="18" charset="0"/>
              </a:rPr>
              <a:t> din </a:t>
            </a:r>
            <a:r>
              <a:rPr lang="en-US" sz="1600" b="1" dirty="0" err="1" smtClean="0">
                <a:solidFill>
                  <a:srgbClr val="002060"/>
                </a:solidFill>
                <a:latin typeface="Times New Roman" panose="02020603050405020304" pitchFamily="18" charset="0"/>
                <a:cs typeface="Times New Roman" panose="02020603050405020304" pitchFamily="18" charset="0"/>
              </a:rPr>
              <a:t>alocarea</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i</a:t>
            </a:r>
            <a:r>
              <a:rPr lang="ro-RO" sz="1600" b="1" dirty="0" smtClean="0">
                <a:solidFill>
                  <a:srgbClr val="002060"/>
                </a:solidFill>
                <a:latin typeface="Times New Roman" panose="02020603050405020304" pitchFamily="18" charset="0"/>
                <a:cs typeface="Times New Roman" panose="02020603050405020304" pitchFamily="18" charset="0"/>
              </a:rPr>
              <a:t>nițială</a:t>
            </a:r>
            <a:r>
              <a:rPr lang="en-GB" sz="1600" b="1" dirty="0" smtClean="0">
                <a:solidFill>
                  <a:srgbClr val="002060"/>
                </a:solidFill>
                <a:latin typeface="Times New Roman" panose="02020603050405020304" pitchFamily="18" charset="0"/>
                <a:cs typeface="Times New Roman" panose="02020603050405020304" pitchFamily="18" charset="0"/>
              </a:rPr>
              <a:t> (6 Mil euro)</a:t>
            </a:r>
            <a:endParaRPr lang="en-US" sz="1600" b="1" dirty="0"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200"/>
              </a:spcAft>
              <a:buFont typeface="Wingdings" panose="05000000000000000000" pitchFamily="2" charset="2"/>
              <a:buChar char="Ø"/>
            </a:pPr>
            <a:r>
              <a:rPr lang="ro-RO" sz="1600" b="1" dirty="0">
                <a:solidFill>
                  <a:srgbClr val="002060"/>
                </a:solidFill>
                <a:latin typeface="Times New Roman" panose="02020603050405020304" pitchFamily="18" charset="0"/>
                <a:cs typeface="Times New Roman" panose="02020603050405020304" pitchFamily="18" charset="0"/>
              </a:rPr>
              <a:t>Infrastructura educațională pentru învățământ primar, secundar </a:t>
            </a:r>
            <a:r>
              <a:rPr lang="en-US" sz="1600" b="1" dirty="0" smtClean="0">
                <a:solidFill>
                  <a:srgbClr val="002060"/>
                </a:solidFill>
                <a:latin typeface="Times New Roman" panose="02020603050405020304" pitchFamily="18" charset="0"/>
                <a:cs typeface="Times New Roman" panose="02020603050405020304" pitchFamily="18" charset="0"/>
              </a:rPr>
              <a:t>: </a:t>
            </a:r>
            <a:r>
              <a:rPr lang="ro-RO" sz="1600" b="1" dirty="0" smtClean="0">
                <a:solidFill>
                  <a:srgbClr val="002060"/>
                </a:solidFill>
                <a:latin typeface="Times New Roman" panose="02020603050405020304" pitchFamily="18" charset="0"/>
                <a:cs typeface="Times New Roman" panose="02020603050405020304" pitchFamily="18" charset="0"/>
              </a:rPr>
              <a:t>aprox </a:t>
            </a:r>
            <a:r>
              <a:rPr lang="en-GB" sz="1600" b="1" dirty="0" smtClean="0">
                <a:solidFill>
                  <a:srgbClr val="002060"/>
                </a:solidFill>
                <a:latin typeface="Times New Roman" panose="02020603050405020304" pitchFamily="18" charset="0"/>
                <a:cs typeface="Times New Roman" panose="02020603050405020304" pitchFamily="18" charset="0"/>
              </a:rPr>
              <a:t>6</a:t>
            </a:r>
            <a:r>
              <a:rPr lang="ro-RO" sz="1600" b="1" dirty="0" smtClean="0">
                <a:solidFill>
                  <a:srgbClr val="002060"/>
                </a:solidFill>
                <a:latin typeface="Times New Roman" panose="02020603050405020304" pitchFamily="18" charset="0"/>
                <a:cs typeface="Times New Roman" panose="02020603050405020304" pitchFamily="18" charset="0"/>
              </a:rPr>
              <a:t> mil euro, acoperit din alocarea inițială</a:t>
            </a:r>
            <a:r>
              <a:rPr lang="en-GB" sz="1600" b="1" dirty="0" smtClean="0">
                <a:solidFill>
                  <a:srgbClr val="002060"/>
                </a:solidFill>
                <a:latin typeface="Times New Roman" panose="02020603050405020304" pitchFamily="18" charset="0"/>
                <a:cs typeface="Times New Roman" panose="02020603050405020304" pitchFamily="18" charset="0"/>
              </a:rPr>
              <a:t> (34 Mil euro)</a:t>
            </a:r>
            <a:r>
              <a:rPr lang="ro-RO" sz="1600" b="1" dirty="0" smtClean="0">
                <a:solidFill>
                  <a:srgbClr val="002060"/>
                </a:solidFill>
                <a:latin typeface="Times New Roman" panose="02020603050405020304" pitchFamily="18" charset="0"/>
                <a:cs typeface="Times New Roman" panose="02020603050405020304" pitchFamily="18" charset="0"/>
              </a:rPr>
              <a:t> și parțial transfer de la de</a:t>
            </a:r>
            <a:r>
              <a:rPr lang="en-GB" sz="1600" b="1" dirty="0" smtClean="0">
                <a:solidFill>
                  <a:srgbClr val="002060"/>
                </a:solidFill>
                <a:latin typeface="Times New Roman" panose="02020603050405020304" pitchFamily="18" charset="0"/>
                <a:cs typeface="Times New Roman" panose="02020603050405020304" pitchFamily="18" charset="0"/>
              </a:rPr>
              <a:t>s</a:t>
            </a:r>
            <a:r>
              <a:rPr lang="ro-RO" sz="1600" b="1" dirty="0" smtClean="0">
                <a:solidFill>
                  <a:srgbClr val="002060"/>
                </a:solidFill>
                <a:latin typeface="Times New Roman" panose="02020603050405020304" pitchFamily="18" charset="0"/>
                <a:cs typeface="Times New Roman" panose="02020603050405020304" pitchFamily="18" charset="0"/>
              </a:rPr>
              <a:t>congestionare trafic</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Apel</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lansat</a:t>
            </a:r>
            <a:r>
              <a:rPr lang="en-GB" sz="1600" b="1" dirty="0" smtClean="0">
                <a:solidFill>
                  <a:srgbClr val="002060"/>
                </a:solidFill>
                <a:latin typeface="Times New Roman" panose="02020603050405020304" pitchFamily="18" charset="0"/>
                <a:cs typeface="Times New Roman" panose="02020603050405020304" pitchFamily="18" charset="0"/>
              </a:rPr>
              <a:t> la data </a:t>
            </a:r>
            <a:r>
              <a:rPr lang="en-GB" sz="1600" b="1" dirty="0" err="1" smtClean="0">
                <a:solidFill>
                  <a:srgbClr val="002060"/>
                </a:solidFill>
                <a:latin typeface="Times New Roman" panose="02020603050405020304" pitchFamily="18" charset="0"/>
                <a:cs typeface="Times New Roman" panose="02020603050405020304" pitchFamily="18" charset="0"/>
              </a:rPr>
              <a:t>curenta</a:t>
            </a:r>
            <a:r>
              <a:rPr lang="en-GB" sz="1600" b="1" dirty="0" smtClean="0">
                <a:solidFill>
                  <a:srgbClr val="002060"/>
                </a:solidFill>
                <a:latin typeface="Times New Roman" panose="02020603050405020304" pitchFamily="18" charset="0"/>
                <a:cs typeface="Times New Roman" panose="02020603050405020304" pitchFamily="18" charset="0"/>
              </a:rPr>
              <a:t> (30 Mil Euro)</a:t>
            </a:r>
            <a:endParaRPr lang="ro-RO" sz="1600" b="1" dirty="0" smtClean="0">
              <a:solidFill>
                <a:srgbClr val="002060"/>
              </a:solidFill>
              <a:latin typeface="Times New Roman" panose="02020603050405020304" pitchFamily="18" charset="0"/>
              <a:cs typeface="Times New Roman" panose="02020603050405020304" pitchFamily="18" charset="0"/>
            </a:endParaRPr>
          </a:p>
          <a:p>
            <a:pPr marL="1200150" lvl="2" indent="-285750">
              <a:spcAft>
                <a:spcPts val="1200"/>
              </a:spcAft>
              <a:buFont typeface="Wingdings" panose="05000000000000000000" pitchFamily="2" charset="2"/>
              <a:buChar char="Ø"/>
            </a:pPr>
            <a:r>
              <a:rPr lang="ro-RO" sz="1600" b="1" dirty="0">
                <a:solidFill>
                  <a:srgbClr val="002060"/>
                </a:solidFill>
                <a:latin typeface="Times New Roman" panose="02020603050405020304" pitchFamily="18" charset="0"/>
                <a:cs typeface="Times New Roman" panose="02020603050405020304" pitchFamily="18" charset="0"/>
              </a:rPr>
              <a:t>Infrastructura educațională pentru învățământ terțiar </a:t>
            </a:r>
            <a:r>
              <a:rPr lang="en-US" sz="1600" b="1" kern="1200" dirty="0" smtClean="0">
                <a:solidFill>
                  <a:srgbClr val="002060"/>
                </a:solidFill>
                <a:latin typeface="Times New Roman" panose="02020603050405020304" pitchFamily="18" charset="0"/>
                <a:cs typeface="Times New Roman" panose="02020603050405020304" pitchFamily="18" charset="0"/>
              </a:rPr>
              <a:t>: </a:t>
            </a:r>
            <a:r>
              <a:rPr lang="ro-RO" sz="1600" b="1" kern="1200" dirty="0" smtClean="0">
                <a:solidFill>
                  <a:srgbClr val="002060"/>
                </a:solidFill>
                <a:latin typeface="Times New Roman" panose="02020603050405020304" pitchFamily="18" charset="0"/>
                <a:cs typeface="Times New Roman" panose="02020603050405020304" pitchFamily="18" charset="0"/>
              </a:rPr>
              <a:t>aprox 1</a:t>
            </a:r>
            <a:r>
              <a:rPr lang="en-GB" sz="1600" b="1" kern="1200" dirty="0" smtClean="0">
                <a:solidFill>
                  <a:srgbClr val="002060"/>
                </a:solidFill>
                <a:latin typeface="Times New Roman" panose="02020603050405020304" pitchFamily="18" charset="0"/>
                <a:cs typeface="Times New Roman" panose="02020603050405020304" pitchFamily="18" charset="0"/>
              </a:rPr>
              <a:t>3,7</a:t>
            </a:r>
            <a:r>
              <a:rPr lang="ro-RO" sz="1600" b="1" kern="1200" dirty="0" smtClean="0">
                <a:solidFill>
                  <a:srgbClr val="002060"/>
                </a:solidFill>
                <a:latin typeface="Times New Roman" panose="02020603050405020304" pitchFamily="18" charset="0"/>
                <a:cs typeface="Times New Roman" panose="02020603050405020304" pitchFamily="18" charset="0"/>
              </a:rPr>
              <a:t> mil euro, acoperit</a:t>
            </a:r>
            <a:r>
              <a:rPr lang="en-GB" sz="1600" b="1" kern="1200" dirty="0" smtClean="0">
                <a:solidFill>
                  <a:srgbClr val="002060"/>
                </a:solidFill>
                <a:latin typeface="Times New Roman" panose="02020603050405020304" pitchFamily="18" charset="0"/>
                <a:cs typeface="Times New Roman" panose="02020603050405020304" pitchFamily="18" charset="0"/>
              </a:rPr>
              <a:t> partial</a:t>
            </a:r>
            <a:r>
              <a:rPr lang="ro-RO" sz="1600" b="1" kern="1200" dirty="0" smtClean="0">
                <a:solidFill>
                  <a:srgbClr val="002060"/>
                </a:solidFill>
                <a:latin typeface="Times New Roman" panose="02020603050405020304" pitchFamily="18" charset="0"/>
                <a:cs typeface="Times New Roman" panose="02020603050405020304" pitchFamily="18" charset="0"/>
              </a:rPr>
              <a:t> din alocarea inițială</a:t>
            </a:r>
            <a:r>
              <a:rPr lang="en-GB" sz="1600" b="1" kern="1200" dirty="0" smtClean="0">
                <a:solidFill>
                  <a:srgbClr val="002060"/>
                </a:solidFill>
                <a:latin typeface="Times New Roman" panose="02020603050405020304" pitchFamily="18" charset="0"/>
                <a:cs typeface="Times New Roman" panose="02020603050405020304" pitchFamily="18" charset="0"/>
              </a:rPr>
              <a:t>(10 Mil euro)</a:t>
            </a:r>
            <a:r>
              <a:rPr lang="ro-RO" sz="1600" b="1" kern="1200" dirty="0" smtClean="0">
                <a:solidFill>
                  <a:srgbClr val="002060"/>
                </a:solidFill>
                <a:latin typeface="Times New Roman" panose="02020603050405020304" pitchFamily="18" charset="0"/>
                <a:cs typeface="Times New Roman" panose="02020603050405020304" pitchFamily="18" charset="0"/>
              </a:rPr>
              <a:t>. </a:t>
            </a:r>
            <a:r>
              <a:rPr lang="ro-RO" sz="1600" b="1" dirty="0" smtClean="0">
                <a:solidFill>
                  <a:srgbClr val="002060"/>
                </a:solidFill>
                <a:latin typeface="Times New Roman" panose="02020603050405020304" pitchFamily="18" charset="0"/>
                <a:cs typeface="Times New Roman" panose="02020603050405020304" pitchFamily="18" charset="0"/>
              </a:rPr>
              <a:t>În vederea</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asigurarii</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diferentei</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necesare</a:t>
            </a:r>
            <a:r>
              <a:rPr lang="en-GB" sz="1600" b="1" dirty="0" smtClean="0">
                <a:solidFill>
                  <a:srgbClr val="002060"/>
                </a:solidFill>
                <a:latin typeface="Times New Roman" panose="02020603050405020304" pitchFamily="18" charset="0"/>
                <a:cs typeface="Times New Roman" panose="02020603050405020304" pitchFamily="18" charset="0"/>
              </a:rPr>
              <a:t> cat </a:t>
            </a:r>
            <a:r>
              <a:rPr lang="en-GB" sz="1600" b="1" dirty="0" err="1" smtClean="0">
                <a:solidFill>
                  <a:srgbClr val="002060"/>
                </a:solidFill>
                <a:latin typeface="Times New Roman" panose="02020603050405020304" pitchFamily="18" charset="0"/>
                <a:cs typeface="Times New Roman" panose="02020603050405020304" pitchFamily="18" charset="0"/>
              </a:rPr>
              <a:t>si</a:t>
            </a:r>
            <a:r>
              <a:rPr lang="ro-RO" sz="1600" b="1" dirty="0" smtClean="0">
                <a:solidFill>
                  <a:srgbClr val="002060"/>
                </a:solidFill>
                <a:latin typeface="Times New Roman" panose="02020603050405020304" pitchFamily="18" charset="0"/>
                <a:cs typeface="Times New Roman" panose="02020603050405020304" pitchFamily="18" charset="0"/>
              </a:rPr>
              <a:t> </a:t>
            </a:r>
            <a:r>
              <a:rPr lang="en-GB" sz="1600" b="1" dirty="0" smtClean="0">
                <a:solidFill>
                  <a:srgbClr val="002060"/>
                </a:solidFill>
                <a:latin typeface="Times New Roman" panose="02020603050405020304" pitchFamily="18" charset="0"/>
                <a:cs typeface="Times New Roman" panose="02020603050405020304" pitchFamily="18" charset="0"/>
              </a:rPr>
              <a:t>in </a:t>
            </a:r>
            <a:r>
              <a:rPr lang="en-GB" sz="1600" b="1" dirty="0" err="1" smtClean="0">
                <a:solidFill>
                  <a:srgbClr val="002060"/>
                </a:solidFill>
                <a:latin typeface="Times New Roman" panose="02020603050405020304" pitchFamily="18" charset="0"/>
                <a:cs typeface="Times New Roman" panose="02020603050405020304" pitchFamily="18" charset="0"/>
              </a:rPr>
              <a:t>vederea</a:t>
            </a:r>
            <a:r>
              <a:rPr lang="en-GB" sz="1600" b="1" dirty="0" smtClean="0">
                <a:solidFill>
                  <a:srgbClr val="002060"/>
                </a:solidFill>
                <a:latin typeface="Times New Roman" panose="02020603050405020304" pitchFamily="18" charset="0"/>
                <a:cs typeface="Times New Roman" panose="02020603050405020304" pitchFamily="18" charset="0"/>
              </a:rPr>
              <a:t> </a:t>
            </a:r>
            <a:r>
              <a:rPr lang="en-GB" sz="1600" b="1" dirty="0" err="1" smtClean="0">
                <a:solidFill>
                  <a:srgbClr val="002060"/>
                </a:solidFill>
                <a:latin typeface="Times New Roman" panose="02020603050405020304" pitchFamily="18" charset="0"/>
                <a:cs typeface="Times New Roman" panose="02020603050405020304" pitchFamily="18" charset="0"/>
              </a:rPr>
              <a:t>lansarii</a:t>
            </a:r>
            <a:r>
              <a:rPr lang="ro-RO" sz="1600" b="1" dirty="0" smtClean="0">
                <a:solidFill>
                  <a:srgbClr val="002060"/>
                </a:solidFill>
                <a:latin typeface="Times New Roman" panose="02020603050405020304" pitchFamily="18" charset="0"/>
                <a:cs typeface="Times New Roman" panose="02020603050405020304" pitchFamily="18" charset="0"/>
              </a:rPr>
              <a:t> unui</a:t>
            </a:r>
            <a:r>
              <a:rPr lang="ro-RO" sz="1600" b="1" kern="1200" dirty="0" smtClean="0">
                <a:solidFill>
                  <a:srgbClr val="002060"/>
                </a:solidFill>
                <a:latin typeface="Times New Roman" panose="02020603050405020304" pitchFamily="18" charset="0"/>
                <a:cs typeface="Times New Roman" panose="02020603050405020304" pitchFamily="18" charset="0"/>
              </a:rPr>
              <a:t> apel pentru proiecte noi</a:t>
            </a:r>
            <a:r>
              <a:rPr lang="en-GB" sz="1600" b="1" kern="1200" dirty="0" smtClean="0">
                <a:solidFill>
                  <a:srgbClr val="002060"/>
                </a:solidFill>
                <a:latin typeface="Times New Roman" panose="02020603050405020304" pitchFamily="18" charset="0"/>
                <a:cs typeface="Times New Roman" panose="02020603050405020304" pitchFamily="18" charset="0"/>
              </a:rPr>
              <a:t> </a:t>
            </a:r>
            <a:r>
              <a:rPr lang="ro-RO" sz="1600" b="1" kern="1200" dirty="0" smtClean="0">
                <a:solidFill>
                  <a:srgbClr val="002060"/>
                </a:solidFill>
                <a:latin typeface="Times New Roman" panose="02020603050405020304" pitchFamily="18" charset="0"/>
                <a:cs typeface="Times New Roman" panose="02020603050405020304" pitchFamily="18" charset="0"/>
              </a:rPr>
              <a:t>se vor transfera sume de la descongestionare trafic </a:t>
            </a:r>
            <a:endParaRPr lang="en-US" sz="1600" b="1" kern="1200" dirty="0" smtClean="0">
              <a:solidFill>
                <a:srgbClr val="002060"/>
              </a:solidFill>
              <a:latin typeface="Times New Roman" panose="02020603050405020304" pitchFamily="18" charset="0"/>
              <a:cs typeface="Times New Roman" panose="02020603050405020304" pitchFamily="18" charset="0"/>
            </a:endParaRPr>
          </a:p>
          <a:p>
            <a:pPr marL="285750" indent="-285750">
              <a:spcAft>
                <a:spcPts val="1200"/>
              </a:spcAft>
              <a:buFont typeface="Wingdings" panose="05000000000000000000" pitchFamily="2" charset="2"/>
              <a:buChar char="q"/>
            </a:pPr>
            <a:r>
              <a:rPr lang="en-US" sz="1600" b="1" dirty="0" err="1" smtClean="0">
                <a:solidFill>
                  <a:srgbClr val="002060"/>
                </a:solidFill>
                <a:latin typeface="Times New Roman" panose="02020603050405020304" pitchFamily="18" charset="0"/>
                <a:cs typeface="Times New Roman" panose="02020603050405020304" pitchFamily="18" charset="0"/>
              </a:rPr>
              <a:t>Proiecte</a:t>
            </a:r>
            <a:r>
              <a:rPr lang="en-US" sz="1600" b="1" dirty="0" smtClean="0">
                <a:solidFill>
                  <a:srgbClr val="002060"/>
                </a:solidFill>
                <a:latin typeface="Times New Roman" panose="02020603050405020304" pitchFamily="18" charset="0"/>
                <a:cs typeface="Times New Roman" panose="02020603050405020304" pitchFamily="18" charset="0"/>
              </a:rPr>
              <a:t> integrate de </a:t>
            </a:r>
            <a:r>
              <a:rPr lang="en-US" sz="1600" b="1" dirty="0" err="1">
                <a:solidFill>
                  <a:srgbClr val="002060"/>
                </a:solidFill>
                <a:latin typeface="Times New Roman" panose="02020603050405020304" pitchFamily="18" charset="0"/>
                <a:cs typeface="Times New Roman" panose="02020603050405020304" pitchFamily="18" charset="0"/>
              </a:rPr>
              <a:t>d</a:t>
            </a:r>
            <a:r>
              <a:rPr lang="en-US" sz="1600" b="1" dirty="0" err="1" smtClean="0">
                <a:solidFill>
                  <a:srgbClr val="002060"/>
                </a:solidFill>
                <a:latin typeface="Times New Roman" panose="02020603050405020304" pitchFamily="18" charset="0"/>
                <a:cs typeface="Times New Roman" panose="02020603050405020304" pitchFamily="18" charset="0"/>
              </a:rPr>
              <a:t>ezvoltare</a:t>
            </a:r>
            <a:r>
              <a:rPr lang="en-US" sz="1600" b="1" dirty="0" smtClean="0">
                <a:solidFill>
                  <a:srgbClr val="002060"/>
                </a:solidFill>
                <a:latin typeface="Times New Roman" panose="02020603050405020304" pitchFamily="18" charset="0"/>
                <a:cs typeface="Times New Roman" panose="02020603050405020304" pitchFamily="18" charset="0"/>
              </a:rPr>
              <a:t> urban</a:t>
            </a:r>
            <a:r>
              <a:rPr lang="ro-RO" sz="1600" b="1" dirty="0" smtClean="0">
                <a:solidFill>
                  <a:srgbClr val="002060"/>
                </a:solidFill>
                <a:latin typeface="Times New Roman" panose="02020603050405020304" pitchFamily="18" charset="0"/>
                <a:cs typeface="Times New Roman" panose="02020603050405020304" pitchFamily="18" charset="0"/>
              </a:rPr>
              <a:t>ă</a:t>
            </a:r>
            <a:r>
              <a:rPr lang="en-GB" sz="1600" b="1" dirty="0" smtClean="0">
                <a:solidFill>
                  <a:srgbClr val="002060"/>
                </a:solidFill>
                <a:latin typeface="Times New Roman" panose="02020603050405020304" pitchFamily="18" charset="0"/>
                <a:cs typeface="Times New Roman" panose="02020603050405020304" pitchFamily="18" charset="0"/>
              </a:rPr>
              <a:t> (P7)</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aprox</a:t>
            </a:r>
            <a:r>
              <a:rPr lang="en-US" sz="1600" b="1" dirty="0" smtClean="0">
                <a:solidFill>
                  <a:srgbClr val="002060"/>
                </a:solidFill>
                <a:latin typeface="Times New Roman" panose="02020603050405020304" pitchFamily="18" charset="0"/>
                <a:cs typeface="Times New Roman" panose="02020603050405020304" pitchFamily="18" charset="0"/>
              </a:rPr>
              <a:t> 25 mil euro, se </a:t>
            </a:r>
            <a:r>
              <a:rPr lang="en-US" sz="1600" b="1" dirty="0" err="1" smtClean="0">
                <a:solidFill>
                  <a:srgbClr val="002060"/>
                </a:solidFill>
                <a:latin typeface="Times New Roman" panose="02020603050405020304" pitchFamily="18" charset="0"/>
                <a:cs typeface="Times New Roman" panose="02020603050405020304" pitchFamily="18" charset="0"/>
              </a:rPr>
              <a:t>vor</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acoperi</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prin</a:t>
            </a:r>
            <a:r>
              <a:rPr lang="en-US" sz="1600" b="1" dirty="0" smtClean="0">
                <a:solidFill>
                  <a:srgbClr val="002060"/>
                </a:solidFill>
                <a:latin typeface="Times New Roman" panose="02020603050405020304" pitchFamily="18" charset="0"/>
                <a:cs typeface="Times New Roman" panose="02020603050405020304" pitchFamily="18" charset="0"/>
              </a:rPr>
              <a:t> transfer de la </a:t>
            </a:r>
            <a:r>
              <a:rPr lang="en-US" sz="1600" b="1" dirty="0" err="1" smtClean="0">
                <a:solidFill>
                  <a:srgbClr val="002060"/>
                </a:solidFill>
                <a:latin typeface="Times New Roman" panose="02020603050405020304" pitchFamily="18" charset="0"/>
                <a:cs typeface="Times New Roman" panose="02020603050405020304" pitchFamily="18" charset="0"/>
              </a:rPr>
              <a:t>descongestionare</a:t>
            </a:r>
            <a:r>
              <a:rPr lang="en-US" sz="1600" b="1" dirty="0" smtClean="0">
                <a:solidFill>
                  <a:srgbClr val="002060"/>
                </a:solidFill>
                <a:latin typeface="Times New Roman" panose="02020603050405020304" pitchFamily="18" charset="0"/>
                <a:cs typeface="Times New Roman" panose="02020603050405020304" pitchFamily="18" charset="0"/>
              </a:rPr>
              <a:t> traffic </a:t>
            </a:r>
            <a:r>
              <a:rPr lang="en-US" sz="1600" b="1" dirty="0" err="1" smtClean="0">
                <a:solidFill>
                  <a:srgbClr val="002060"/>
                </a:solidFill>
                <a:latin typeface="Times New Roman" panose="02020603050405020304" pitchFamily="18" charset="0"/>
                <a:cs typeface="Times New Roman" panose="02020603050405020304" pitchFamily="18" charset="0"/>
              </a:rPr>
              <a:t>deoarece</a:t>
            </a:r>
            <a:r>
              <a:rPr lang="en-US" sz="1600" b="1" dirty="0" smtClean="0">
                <a:solidFill>
                  <a:srgbClr val="002060"/>
                </a:solidFill>
                <a:latin typeface="Times New Roman" panose="02020603050405020304" pitchFamily="18" charset="0"/>
                <a:cs typeface="Times New Roman" panose="02020603050405020304" pitchFamily="18" charset="0"/>
              </a:rPr>
              <a:t> in </a:t>
            </a:r>
            <a:r>
              <a:rPr lang="en-US" sz="1600" b="1" dirty="0" err="1" smtClean="0">
                <a:solidFill>
                  <a:srgbClr val="002060"/>
                </a:solidFill>
                <a:latin typeface="Times New Roman" panose="02020603050405020304" pitchFamily="18" charset="0"/>
                <a:cs typeface="Times New Roman" panose="02020603050405020304" pitchFamily="18" charset="0"/>
              </a:rPr>
              <a:t>prezent</a:t>
            </a:r>
            <a:r>
              <a:rPr lang="en-US" sz="1600" b="1" dirty="0" smtClean="0">
                <a:solidFill>
                  <a:srgbClr val="002060"/>
                </a:solidFill>
                <a:latin typeface="Times New Roman" panose="02020603050405020304" pitchFamily="18" charset="0"/>
                <a:cs typeface="Times New Roman" panose="02020603050405020304" pitchFamily="18" charset="0"/>
              </a:rPr>
              <a:t> au </a:t>
            </a:r>
            <a:r>
              <a:rPr lang="en-US" sz="1600" b="1" dirty="0" err="1" smtClean="0">
                <a:solidFill>
                  <a:srgbClr val="002060"/>
                </a:solidFill>
                <a:latin typeface="Times New Roman" panose="02020603050405020304" pitchFamily="18" charset="0"/>
                <a:cs typeface="Times New Roman" panose="02020603050405020304" pitchFamily="18" charset="0"/>
              </a:rPr>
              <a:t>fost</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lansate</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apeluri</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pentru</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toata</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alocarea</a:t>
            </a:r>
            <a:r>
              <a:rPr lang="en-US" sz="1600" b="1" dirty="0" smtClean="0">
                <a:solidFill>
                  <a:srgbClr val="002060"/>
                </a:solidFill>
                <a:latin typeface="Times New Roman" panose="02020603050405020304" pitchFamily="18" charset="0"/>
                <a:cs typeface="Times New Roman" panose="02020603050405020304" pitchFamily="18" charset="0"/>
              </a:rPr>
              <a:t> </a:t>
            </a:r>
            <a:r>
              <a:rPr lang="en-US" sz="1600" b="1" dirty="0" err="1" smtClean="0">
                <a:solidFill>
                  <a:srgbClr val="002060"/>
                </a:solidFill>
                <a:latin typeface="Times New Roman" panose="02020603050405020304" pitchFamily="18" charset="0"/>
                <a:cs typeface="Times New Roman" panose="02020603050405020304" pitchFamily="18" charset="0"/>
              </a:rPr>
              <a:t>disponibila</a:t>
            </a:r>
            <a:r>
              <a:rPr lang="en-US" sz="1600" b="1" dirty="0">
                <a:solidFill>
                  <a:srgbClr val="002060"/>
                </a:solidFill>
                <a:latin typeface="Times New Roman" panose="02020603050405020304" pitchFamily="18" charset="0"/>
                <a:cs typeface="Times New Roman" panose="02020603050405020304" pitchFamily="18" charset="0"/>
              </a:rPr>
              <a:t> </a:t>
            </a:r>
            <a:r>
              <a:rPr lang="en-US" sz="1600" b="1" dirty="0" smtClean="0">
                <a:solidFill>
                  <a:srgbClr val="002060"/>
                </a:solidFill>
                <a:latin typeface="Times New Roman" panose="02020603050405020304" pitchFamily="18" charset="0"/>
                <a:cs typeface="Times New Roman" panose="02020603050405020304" pitchFamily="18" charset="0"/>
              </a:rPr>
              <a:t>(165 Mil euro)</a:t>
            </a:r>
          </a:p>
          <a:p>
            <a:pPr marL="285750" indent="-285750">
              <a:spcAft>
                <a:spcPts val="1200"/>
              </a:spcAft>
              <a:buFont typeface="Wingdings" panose="05000000000000000000" pitchFamily="2" charset="2"/>
              <a:buChar char="q"/>
            </a:pPr>
            <a:r>
              <a:rPr lang="en-GB" sz="1600" b="1" kern="1200" dirty="0" err="1" smtClean="0">
                <a:solidFill>
                  <a:srgbClr val="002060"/>
                </a:solidFill>
                <a:latin typeface="Times New Roman" panose="02020603050405020304" pitchFamily="18" charset="0"/>
                <a:cs typeface="Times New Roman" panose="02020603050405020304" pitchFamily="18" charset="0"/>
              </a:rPr>
              <a:t>Dezvoltarea</a:t>
            </a:r>
            <a:r>
              <a:rPr lang="en-GB" sz="1600" b="1" kern="1200" dirty="0" smtClean="0">
                <a:solidFill>
                  <a:srgbClr val="002060"/>
                </a:solidFill>
                <a:latin typeface="Times New Roman" panose="02020603050405020304" pitchFamily="18" charset="0"/>
                <a:cs typeface="Times New Roman" panose="02020603050405020304" pitchFamily="18" charset="0"/>
              </a:rPr>
              <a:t> </a:t>
            </a:r>
            <a:r>
              <a:rPr lang="en-GB" sz="1600" b="1" kern="1200" dirty="0" err="1" smtClean="0">
                <a:solidFill>
                  <a:srgbClr val="002060"/>
                </a:solidFill>
                <a:latin typeface="Times New Roman" panose="02020603050405020304" pitchFamily="18" charset="0"/>
                <a:cs typeface="Times New Roman" panose="02020603050405020304" pitchFamily="18" charset="0"/>
              </a:rPr>
              <a:t>antreprenoriatului</a:t>
            </a:r>
            <a:r>
              <a:rPr lang="en-GB" sz="1600" b="1" kern="1200" dirty="0" smtClean="0">
                <a:solidFill>
                  <a:srgbClr val="002060"/>
                </a:solidFill>
                <a:latin typeface="Times New Roman" panose="02020603050405020304" pitchFamily="18" charset="0"/>
                <a:cs typeface="Times New Roman" panose="02020603050405020304" pitchFamily="18" charset="0"/>
              </a:rPr>
              <a:t> / </a:t>
            </a:r>
            <a:r>
              <a:rPr lang="en-GB" sz="1600" b="1" kern="1200" dirty="0" err="1" smtClean="0">
                <a:solidFill>
                  <a:srgbClr val="002060"/>
                </a:solidFill>
                <a:latin typeface="Times New Roman" panose="02020603050405020304" pitchFamily="18" charset="0"/>
                <a:cs typeface="Times New Roman" panose="02020603050405020304" pitchFamily="18" charset="0"/>
              </a:rPr>
              <a:t>Incubatoare</a:t>
            </a:r>
            <a:r>
              <a:rPr lang="en-GB" sz="1600" b="1" kern="1200" dirty="0" smtClean="0">
                <a:solidFill>
                  <a:srgbClr val="002060"/>
                </a:solidFill>
                <a:latin typeface="Times New Roman" panose="02020603050405020304" pitchFamily="18" charset="0"/>
                <a:cs typeface="Times New Roman" panose="02020603050405020304" pitchFamily="18" charset="0"/>
              </a:rPr>
              <a:t> de </a:t>
            </a:r>
            <a:r>
              <a:rPr lang="en-GB" sz="1600" b="1" kern="1200" dirty="0" err="1" smtClean="0">
                <a:solidFill>
                  <a:srgbClr val="002060"/>
                </a:solidFill>
                <a:latin typeface="Times New Roman" panose="02020603050405020304" pitchFamily="18" charset="0"/>
                <a:cs typeface="Times New Roman" panose="02020603050405020304" pitchFamily="18" charset="0"/>
              </a:rPr>
              <a:t>afaceri</a:t>
            </a:r>
            <a:r>
              <a:rPr lang="en-GB" sz="1600" b="1" kern="1200" dirty="0" smtClean="0">
                <a:solidFill>
                  <a:srgbClr val="002060"/>
                </a:solidFill>
                <a:latin typeface="Times New Roman" panose="02020603050405020304" pitchFamily="18" charset="0"/>
                <a:cs typeface="Times New Roman" panose="02020603050405020304" pitchFamily="18" charset="0"/>
              </a:rPr>
              <a:t>: 3,7 Mil euro </a:t>
            </a:r>
            <a:r>
              <a:rPr lang="en-GB" sz="1600" b="1" kern="1200" dirty="0" err="1" smtClean="0">
                <a:solidFill>
                  <a:srgbClr val="002060"/>
                </a:solidFill>
                <a:latin typeface="Times New Roman" panose="02020603050405020304" pitchFamily="18" charset="0"/>
                <a:cs typeface="Times New Roman" panose="02020603050405020304" pitchFamily="18" charset="0"/>
              </a:rPr>
              <a:t>acoperiti</a:t>
            </a:r>
            <a:r>
              <a:rPr lang="en-GB" sz="1600" b="1" kern="1200" dirty="0" smtClean="0">
                <a:solidFill>
                  <a:srgbClr val="002060"/>
                </a:solidFill>
                <a:latin typeface="Times New Roman" panose="02020603050405020304" pitchFamily="18" charset="0"/>
                <a:cs typeface="Times New Roman" panose="02020603050405020304" pitchFamily="18" charset="0"/>
              </a:rPr>
              <a:t> in </a:t>
            </a:r>
            <a:r>
              <a:rPr lang="en-GB" sz="1600" b="1" kern="1200" dirty="0" err="1" smtClean="0">
                <a:solidFill>
                  <a:srgbClr val="002060"/>
                </a:solidFill>
                <a:latin typeface="Times New Roman" panose="02020603050405020304" pitchFamily="18" charset="0"/>
                <a:cs typeface="Times New Roman" panose="02020603050405020304" pitchFamily="18" charset="0"/>
              </a:rPr>
              <a:t>alocarea</a:t>
            </a:r>
            <a:r>
              <a:rPr lang="en-GB" sz="1600" b="1" kern="1200" dirty="0" smtClean="0">
                <a:solidFill>
                  <a:srgbClr val="002060"/>
                </a:solidFill>
                <a:latin typeface="Times New Roman" panose="02020603050405020304" pitchFamily="18" charset="0"/>
                <a:cs typeface="Times New Roman" panose="02020603050405020304" pitchFamily="18" charset="0"/>
              </a:rPr>
              <a:t> </a:t>
            </a:r>
            <a:r>
              <a:rPr lang="en-GB" sz="1600" b="1" kern="1200" dirty="0" err="1" smtClean="0">
                <a:solidFill>
                  <a:srgbClr val="002060"/>
                </a:solidFill>
                <a:latin typeface="Times New Roman" panose="02020603050405020304" pitchFamily="18" charset="0"/>
                <a:cs typeface="Times New Roman" panose="02020603050405020304" pitchFamily="18" charset="0"/>
              </a:rPr>
              <a:t>intiala</a:t>
            </a:r>
            <a:r>
              <a:rPr lang="en-GB" sz="1600" b="1" kern="1200" dirty="0" smtClean="0">
                <a:solidFill>
                  <a:srgbClr val="002060"/>
                </a:solidFill>
                <a:latin typeface="Times New Roman" panose="02020603050405020304" pitchFamily="18" charset="0"/>
                <a:cs typeface="Times New Roman" panose="02020603050405020304" pitchFamily="18" charset="0"/>
              </a:rPr>
              <a:t> (8 Mil euro)</a:t>
            </a:r>
            <a:endParaRPr lang="ro-RO" sz="1600" b="1" kern="1200" dirty="0">
              <a:solidFill>
                <a:srgbClr val="002060"/>
              </a:solidFill>
              <a:latin typeface="Times New Roman" panose="02020603050405020304" pitchFamily="18" charset="0"/>
              <a:cs typeface="Times New Roman" panose="02020603050405020304" pitchFamily="18" charset="0"/>
            </a:endParaRPr>
          </a:p>
          <a:p>
            <a:pPr algn="just">
              <a:spcAft>
                <a:spcPts val="1200"/>
              </a:spcAft>
            </a:pPr>
            <a:endParaRPr lang="en-US"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2087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TotalTime>
  <Words>1651</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Numele evenimentului</dc:title>
  <dc:creator>Millo</dc:creator>
  <cp:lastModifiedBy>Gabriel Burada</cp:lastModifiedBy>
  <cp:revision>64</cp:revision>
  <dcterms:created xsi:type="dcterms:W3CDTF">2023-06-29T10:39:21Z</dcterms:created>
  <dcterms:modified xsi:type="dcterms:W3CDTF">2023-10-16T09:19:07Z</dcterms:modified>
</cp:coreProperties>
</file>