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8" r:id="rId4"/>
    <p:sldId id="269" r:id="rId5"/>
    <p:sldId id="272" r:id="rId6"/>
    <p:sldId id="270" r:id="rId7"/>
    <p:sldId id="271" r:id="rId8"/>
    <p:sldId id="26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AC97A36-EFC3-2C46-467D-6C3E8F8C6EE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26A209F-5C70-4143-2A33-6C454DB83E6F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2A9B415-5F2E-4EF7-4C7F-88FBBBEFBC1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F6CF81A-7671-4B54-9231-609D52010D9E}" type="datetime1">
              <a:rPr lang="en-US"/>
              <a:pPr lvl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937D6C2-8679-040C-3C6C-5AE098B97B0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9550BA-B86E-4DEF-9524-BEBAFB9648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0AA628-F796-4CB6-B376-DA142EBDE4E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90378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C0B706-D4A1-9D59-58A3-BC91DBFAEC5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6A73417-822C-4BAE-8D40-1FCC07B3C88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7D0A800-6118-ADB6-6E57-8BCFBDA5E87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9DDC4F-367D-4CEC-939F-4E1C3399C9E5}" type="datetime1">
              <a:rPr lang="en-US"/>
              <a:pPr lvl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7167633-C96B-832B-69DD-1D960C394B9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D586DAF-F3A2-1D7E-1A3D-896D809117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B73E58-1964-4885-A453-506ADE8D803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33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7FB35B2-0D3C-2EB9-D55B-47975713260D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60196AF4-3D9F-CEA0-D8EF-DC4E59DC55A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47FF624-4751-3FF9-A6B3-7124DAFE71B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78DA451-E87C-4A42-9277-3926C0E525A7}" type="datetime1">
              <a:rPr lang="en-US"/>
              <a:pPr lvl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7F3672C-3954-2F5E-1B52-14107BF9376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4074FA8-9BE4-6E2C-29F1-6A2F4D53C9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F6CB5E-A457-4A36-873F-B462F4E15DF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74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C913FE7-32CE-4B40-2466-007B90F39F0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EF39A8-E9EE-B968-133C-956CDDB5AE0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124CADF-3158-D567-E26E-3EDB7965E3A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0516B90-45D3-4696-812D-6E998B6B6EB9}" type="datetime1">
              <a:rPr lang="en-US"/>
              <a:pPr lvl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0AC5026-033E-43F7-CB06-5BF5E9974D5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DA13835-6BD4-7DDB-9868-6C53742E23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2DFE3F-9E80-463A-8B09-B256B092E69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784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EB3C077-9C8E-5947-BCFC-1C3455AAF93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5F39001-632B-8DEA-723B-91551CE04E5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5F4A035-872A-F0D1-51A5-98829C09FE5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DCC47E-B8C1-450B-AF61-56DF795BD9DC}" type="datetime1">
              <a:rPr lang="en-US"/>
              <a:pPr lvl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82BD7B1-04A3-2D44-8954-B20C450D093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ED92931-B2ED-4F95-2EFF-051E7DC89D8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48F9CC-0B74-46E7-A10F-E5CE6E73906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8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15E1A3-E848-179D-E81C-FF28F29F74B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58E67D7-2AA5-D349-8CF6-3B08BAB3516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28DC09A-35EC-F852-D807-463E639913F6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5F9033D-E639-4E6A-AAFC-572693AA072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17F4428-C7C1-444A-88F2-ECE11D84D9CC}" type="datetime1">
              <a:rPr lang="en-US"/>
              <a:pPr lvl="0"/>
              <a:t>10/15/2023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4DF3772-A4F4-4008-4743-4B40114BFC8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04FD55A-505A-B30F-F27A-C92188C316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087C7D-AB6E-4CE8-8C0C-3C34C7E3514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057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0823288-2859-6B2E-5C57-A34E16E5987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61BE044-59D8-CAD8-A4AE-4F17E39B6A0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F3256596-35C5-FBA9-A91D-40BABD1C911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76E1B38C-4318-5201-D7E6-81FE87934E27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C34A3385-85BF-4079-0907-4CF2C5B0C79C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DC175EA-37AA-125B-EE9F-D0CF636A2C3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C9F5384-F867-4AEF-ABCD-002B71D61F07}" type="datetime1">
              <a:rPr lang="en-US"/>
              <a:pPr lvl="0"/>
              <a:t>10/15/2023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B29541DE-FEA7-43A6-5240-6DD870D7182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A9495789-CE2C-DA2C-5D08-06A9302AC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B981A60-D508-4775-AB80-06253FDC0A6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1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FAAC67-6476-7A02-2C95-6BE38F8F018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6ECDA73-4BB9-6927-374A-BBDEC18F238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E7831B-1EAD-41CE-9D39-A551DF65C76A}" type="datetime1">
              <a:rPr lang="en-US"/>
              <a:pPr lvl="0"/>
              <a:t>10/15/2023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F578C32-B1F2-0446-48DB-6D052278825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DCDB7AA-752F-1512-EF3E-C351186E26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25E38B-1899-484C-807D-0CC20D0F5B9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5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535E5AA-B2ED-394B-27CE-D3923738D62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56F8C25-B27D-432F-89ED-46F044150F34}" type="datetime1">
              <a:rPr lang="en-US"/>
              <a:pPr lvl="0"/>
              <a:t>10/15/2023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8DEFC32-D192-9BA3-9334-4FDAE50D45D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A89BC23-21F0-57A5-9AA0-85D74370B4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3D0295-BF01-4C5D-B860-E66EC421967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25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BCD78C0-954F-33ED-3604-4D481C686AE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4DD8B34-41A1-2278-4684-3F2793608F6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459B2AE4-43AD-A925-D129-D89260DB0EC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0A2CBB7-9581-FB8D-A236-67FD0D24C00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526889D-A900-4E7A-866B-4AF5A75FACE9}" type="datetime1">
              <a:rPr lang="en-US"/>
              <a:pPr lvl="0"/>
              <a:t>10/15/2023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DC5AAC5-31E9-6DC0-0A8C-2329B82BF0F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B4C30D1-199C-99E6-179D-FB96C1CBA4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FE6041-3B21-4D9D-B6AC-43A3496784F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11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D868D03-7729-7643-7749-CFC93922E67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F254B0D-DC37-61BD-0F9A-ECA934654CE9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119AB68-561D-A2B1-04B8-C61347ABFDE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583471E-5A08-E6B0-10CF-784A7889495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6CEA3E-95E7-4FB5-8890-F114558FF88A}" type="datetime1">
              <a:rPr lang="en-US"/>
              <a:pPr lvl="0"/>
              <a:t>10/15/2023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895BA94-7C16-3998-0026-7030D6BCD40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FF6A39B-EC7B-D3CD-C68F-7DE1C0EC3E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0D2E9F2-F25C-407F-81C3-AC3BA63121AF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54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AEBA58A-C7A9-30E8-8870-3BC075B249B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476C50E-0545-6043-76F3-3DF68A00C45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8A27EA3-4C2C-E20A-9E9B-1CA94B35AFAF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F6686947-7B02-4819-BCAA-D28C01C8767A}" type="datetime1">
              <a:rPr lang="en-US"/>
              <a:pPr lvl="0"/>
              <a:t>10/15/2023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55784DD-085D-8E57-F893-B0777AA80687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9C0E38C-677C-9F0D-E460-7C939627971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A224AD5-9F82-47DB-80AA-A655170FEE93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>
            <a:extLst>
              <a:ext uri="{FF2B5EF4-FFF2-40B4-BE49-F238E27FC236}">
                <a16:creationId xmlns="" xmlns:a16="http://schemas.microsoft.com/office/drawing/2014/main" id="{B8E5A6F9-1815-D698-6206-88F2153BCE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7" y="0"/>
            <a:ext cx="12188778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itle 1">
            <a:extLst>
              <a:ext uri="{FF2B5EF4-FFF2-40B4-BE49-F238E27FC236}">
                <a16:creationId xmlns="" xmlns:a16="http://schemas.microsoft.com/office/drawing/2014/main" id="{D30B9A6D-87F7-ED09-E5E7-72EA5D20878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576493" y="2366961"/>
            <a:ext cx="9735900" cy="2387598"/>
          </a:xfrm>
        </p:spPr>
        <p:txBody>
          <a:bodyPr anchorCtr="0">
            <a:normAutofit/>
          </a:bodyPr>
          <a:lstStyle/>
          <a:p>
            <a:pPr lvl="0" algn="l"/>
            <a:r>
              <a:rPr lang="ro-RO" sz="40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Informare privind implementarea PR SV Oltenia </a:t>
            </a:r>
            <a:r>
              <a:rPr lang="en-US" sz="4000" b="1" i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2021-2027</a:t>
            </a:r>
            <a:r>
              <a:rPr lang="ro-RO" sz="4000" b="1" i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o-RO" sz="4000" b="1" i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o-RO" sz="4000" b="1" i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ro-RO" sz="4000" b="1" i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o-RO" sz="3200" b="1" i="1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octombrie 2023</a:t>
            </a:r>
            <a:endParaRPr lang="en-US" sz="3200" dirty="0">
              <a:solidFill>
                <a:srgbClr val="024DA1"/>
              </a:solidFill>
              <a:latin typeface="Eastman Roman Trial DemiBold" pitchFamily="5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AF46766-ADD7-49FC-888A-43BA67A199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82" b="20662"/>
          <a:stretch/>
        </p:blipFill>
        <p:spPr bwMode="auto">
          <a:xfrm>
            <a:off x="530387" y="372872"/>
            <a:ext cx="10048875" cy="11453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5BAFC6C0-D24E-5652-B183-FE9C2847995F}"/>
              </a:ext>
            </a:extLst>
          </p:cNvPr>
          <p:cNvGrpSpPr/>
          <p:nvPr/>
        </p:nvGrpSpPr>
        <p:grpSpPr>
          <a:xfrm>
            <a:off x="630037" y="5886085"/>
            <a:ext cx="11111049" cy="971915"/>
            <a:chOff x="677171" y="5886085"/>
            <a:chExt cx="11111049" cy="971915"/>
          </a:xfrm>
        </p:grpSpPr>
        <p:pic>
          <p:nvPicPr>
            <p:cNvPr id="5" name="ymail_attachmentIdc0991bef-7767-41d6-abb8-802c47018cce">
              <a:extLst>
                <a:ext uri="{FF2B5EF4-FFF2-40B4-BE49-F238E27FC236}">
                  <a16:creationId xmlns="" xmlns:a16="http://schemas.microsoft.com/office/drawing/2014/main" id="{8605650D-292E-8353-DDB8-C0B69DA878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12" t="11445" r="67771" b="72407"/>
            <a:stretch/>
          </p:blipFill>
          <p:spPr bwMode="auto">
            <a:xfrm>
              <a:off x="677171" y="5886085"/>
              <a:ext cx="2037749" cy="773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="" xmlns:a16="http://schemas.microsoft.com/office/drawing/2014/main" id="{E596EEF7-046A-C6AA-E33E-04CF91510F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667" t="12881" r="5975" b="24870"/>
            <a:stretch/>
          </p:blipFill>
          <p:spPr bwMode="auto">
            <a:xfrm>
              <a:off x="11120437" y="5900370"/>
              <a:ext cx="667783" cy="79196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4" name="Picture 13">
              <a:extLst>
                <a:ext uri="{FF2B5EF4-FFF2-40B4-BE49-F238E27FC236}">
                  <a16:creationId xmlns="" xmlns:a16="http://schemas.microsoft.com/office/drawing/2014/main" id="{7C7F5E15-0791-4C69-4768-73F8C09B25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63" t="52327" r="-1" b="17825"/>
            <a:stretch/>
          </p:blipFill>
          <p:spPr>
            <a:xfrm>
              <a:off x="4312517" y="6364939"/>
              <a:ext cx="5306865" cy="493061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="" xmlns:a16="http://schemas.microsoft.com/office/drawing/2014/main" id="{40B963D0-9BA5-31C0-F9EE-348C2A27D1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63" t="28354" r="-1" b="41799"/>
            <a:stretch/>
          </p:blipFill>
          <p:spPr>
            <a:xfrm>
              <a:off x="2603368" y="6107580"/>
              <a:ext cx="8661661" cy="377548"/>
            </a:xfrm>
            <a:prstGeom prst="rect">
              <a:avLst/>
            </a:prstGeom>
          </p:spPr>
        </p:pic>
      </p:grp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D902EC1-3977-6BA6-0BB2-C635D79251A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0387" y="1591092"/>
            <a:ext cx="10542915" cy="4585871"/>
          </a:xfrm>
          <a:scene3d>
            <a:camera prst="isometricRightUp"/>
            <a:lightRig rig="threePt" dir="t"/>
          </a:scene3d>
        </p:spPr>
        <p:txBody>
          <a:bodyPr>
            <a:normAutofit/>
          </a:bodyPr>
          <a:lstStyle/>
          <a:p>
            <a:endParaRPr lang="en-US" sz="2600" i="1" dirty="0">
              <a:solidFill>
                <a:schemeClr val="tx1"/>
              </a:solidFill>
            </a:endParaRPr>
          </a:p>
          <a:p>
            <a:endParaRPr lang="en-US" sz="2600" i="1" dirty="0">
              <a:solidFill>
                <a:schemeClr val="tx1"/>
              </a:solidFill>
            </a:endParaRPr>
          </a:p>
          <a:p>
            <a:endParaRPr lang="en-US" sz="2600" b="1" i="1" dirty="0">
              <a:solidFill>
                <a:schemeClr val="tx1"/>
              </a:solidFill>
            </a:endParaRPr>
          </a:p>
        </p:txBody>
      </p:sp>
      <p:sp>
        <p:nvSpPr>
          <p:cNvPr id="18" name="TextBox 4">
            <a:extLst>
              <a:ext uri="{FF2B5EF4-FFF2-40B4-BE49-F238E27FC236}">
                <a16:creationId xmlns="" xmlns:a16="http://schemas.microsoft.com/office/drawing/2014/main" id="{B6EB3F45-E4F8-EFA6-44FA-480F63BC6B40}"/>
              </a:ext>
            </a:extLst>
          </p:cNvPr>
          <p:cNvSpPr txBox="1"/>
          <p:nvPr/>
        </p:nvSpPr>
        <p:spPr>
          <a:xfrm>
            <a:off x="4087258" y="1418104"/>
            <a:ext cx="76538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spcAft>
                <a:spcPts val="1200"/>
              </a:spcAft>
            </a:pPr>
            <a:r>
              <a:rPr lang="x-none" b="1" dirty="0">
                <a:solidFill>
                  <a:srgbClr val="3FDAD9"/>
                </a:solidFill>
              </a:rPr>
              <a:t>  </a:t>
            </a:r>
            <a:r>
              <a:rPr lang="ro-RO" sz="2000" b="1" dirty="0" smtClean="0">
                <a:solidFill>
                  <a:srgbClr val="3FDAD9"/>
                </a:solidFill>
              </a:rPr>
              <a:t>5</a:t>
            </a:r>
            <a:r>
              <a:rPr lang="x-none" dirty="0" smtClean="0">
                <a:solidFill>
                  <a:srgbClr val="002060"/>
                </a:solidFill>
              </a:rPr>
              <a:t> </a:t>
            </a:r>
            <a:r>
              <a:rPr lang="ro-RO" b="1" i="1" dirty="0" smtClean="0">
                <a:solidFill>
                  <a:srgbClr val="002060"/>
                </a:solidFill>
              </a:rPr>
              <a:t>Reuniuni</a:t>
            </a:r>
            <a:r>
              <a:rPr lang="x-none" dirty="0" smtClean="0">
                <a:solidFill>
                  <a:srgbClr val="002060"/>
                </a:solidFill>
              </a:rPr>
              <a:t> </a:t>
            </a:r>
            <a:r>
              <a:rPr lang="ro-RO" dirty="0" smtClean="0">
                <a:solidFill>
                  <a:srgbClr val="002060"/>
                </a:solidFill>
              </a:rPr>
              <a:t>CM organizate (inclusiv </a:t>
            </a:r>
            <a:r>
              <a:rPr lang="ro-RO" dirty="0">
                <a:solidFill>
                  <a:srgbClr val="002060"/>
                </a:solidFill>
              </a:rPr>
              <a:t>prezenta</a:t>
            </a:r>
            <a:r>
              <a:rPr lang="ro-RO" dirty="0" smtClean="0">
                <a:solidFill>
                  <a:srgbClr val="002060"/>
                </a:solidFill>
              </a:rPr>
              <a:t>)</a:t>
            </a:r>
          </a:p>
          <a:p>
            <a:pPr>
              <a:lnSpc>
                <a:spcPct val="200000"/>
              </a:lnSpc>
              <a:spcAft>
                <a:spcPts val="1200"/>
              </a:spcAft>
            </a:pPr>
            <a:r>
              <a:rPr lang="x-none" b="1" dirty="0" smtClean="0">
                <a:solidFill>
                  <a:srgbClr val="3FDAD9"/>
                </a:solidFill>
              </a:rPr>
              <a:t>  </a:t>
            </a:r>
            <a:r>
              <a:rPr lang="en-US" sz="2000" b="1" dirty="0" smtClean="0">
                <a:solidFill>
                  <a:srgbClr val="3FDAD9"/>
                </a:solidFill>
              </a:rPr>
              <a:t>N</a:t>
            </a:r>
            <a:r>
              <a:rPr lang="ro-RO" sz="2000" b="1" dirty="0" smtClean="0">
                <a:solidFill>
                  <a:srgbClr val="3FDAD9"/>
                </a:solidFill>
              </a:rPr>
              <a:t>u</a:t>
            </a:r>
            <a:r>
              <a:rPr lang="x-none" sz="2000" b="1" dirty="0" smtClean="0">
                <a:solidFill>
                  <a:srgbClr val="3FDAD9"/>
                </a:solidFill>
              </a:rPr>
              <a:t> </a:t>
            </a:r>
            <a:r>
              <a:rPr lang="fr-FR" dirty="0">
                <a:solidFill>
                  <a:srgbClr val="002060"/>
                </a:solidFill>
              </a:rPr>
              <a:t>au </a:t>
            </a:r>
            <a:r>
              <a:rPr lang="fr-FR" dirty="0" err="1">
                <a:solidFill>
                  <a:srgbClr val="002060"/>
                </a:solidFill>
              </a:rPr>
              <a:t>fost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fr-FR" dirty="0" err="1">
                <a:solidFill>
                  <a:srgbClr val="002060"/>
                </a:solidFill>
              </a:rPr>
              <a:t>efectuate</a:t>
            </a:r>
            <a:r>
              <a:rPr lang="fr-FR" dirty="0">
                <a:solidFill>
                  <a:srgbClr val="002060"/>
                </a:solidFill>
              </a:rPr>
              <a:t> </a:t>
            </a:r>
            <a:r>
              <a:rPr lang="x-none" b="1" i="1" dirty="0" smtClean="0">
                <a:solidFill>
                  <a:srgbClr val="002060"/>
                </a:solidFill>
              </a:rPr>
              <a:t>Procedur</a:t>
            </a:r>
            <a:r>
              <a:rPr lang="ro-RO" b="1" i="1" dirty="0" smtClean="0">
                <a:solidFill>
                  <a:srgbClr val="002060"/>
                </a:solidFill>
              </a:rPr>
              <a:t>i Scrise</a:t>
            </a:r>
            <a:endParaRPr lang="x-none" i="1" dirty="0">
              <a:solidFill>
                <a:srgbClr val="002060"/>
              </a:solidFill>
            </a:endParaRPr>
          </a:p>
          <a:p>
            <a:pPr>
              <a:lnSpc>
                <a:spcPct val="200000"/>
              </a:lnSpc>
              <a:spcAft>
                <a:spcPts val="1200"/>
              </a:spcAft>
            </a:pPr>
            <a:r>
              <a:rPr lang="x-none" b="1" dirty="0">
                <a:solidFill>
                  <a:srgbClr val="3FDAD9"/>
                </a:solidFill>
              </a:rPr>
              <a:t> </a:t>
            </a:r>
            <a:r>
              <a:rPr lang="ro-RO" sz="2000" b="1" dirty="0" smtClean="0">
                <a:solidFill>
                  <a:srgbClr val="3FDAD9"/>
                </a:solidFill>
              </a:rPr>
              <a:t> </a:t>
            </a:r>
            <a:r>
              <a:rPr lang="en-US" sz="2000" b="1" dirty="0" smtClean="0">
                <a:solidFill>
                  <a:srgbClr val="3FDAD9"/>
                </a:solidFill>
              </a:rPr>
              <a:t>13</a:t>
            </a:r>
            <a:r>
              <a:rPr lang="x-none" sz="2000" dirty="0" smtClean="0">
                <a:solidFill>
                  <a:srgbClr val="002060"/>
                </a:solidFill>
              </a:rPr>
              <a:t> </a:t>
            </a:r>
            <a:r>
              <a:rPr lang="x-none" b="1" i="1" dirty="0" smtClean="0">
                <a:solidFill>
                  <a:srgbClr val="002060"/>
                </a:solidFill>
              </a:rPr>
              <a:t>Deci</a:t>
            </a:r>
            <a:r>
              <a:rPr lang="ro-RO" b="1" i="1" dirty="0" err="1" smtClean="0">
                <a:solidFill>
                  <a:srgbClr val="002060"/>
                </a:solidFill>
              </a:rPr>
              <a:t>zii</a:t>
            </a:r>
            <a:r>
              <a:rPr lang="x-none" b="1" i="1" dirty="0" smtClean="0">
                <a:solidFill>
                  <a:srgbClr val="002060"/>
                </a:solidFill>
              </a:rPr>
              <a:t> </a:t>
            </a:r>
            <a:r>
              <a:rPr lang="ro-RO" dirty="0" smtClean="0">
                <a:solidFill>
                  <a:srgbClr val="002060"/>
                </a:solidFill>
              </a:rPr>
              <a:t>luate în cadrul CM,</a:t>
            </a:r>
            <a:r>
              <a:rPr lang="x-none" dirty="0" smtClean="0">
                <a:solidFill>
                  <a:srgbClr val="002060"/>
                </a:solidFill>
              </a:rPr>
              <a:t> </a:t>
            </a:r>
            <a:r>
              <a:rPr lang="ro-RO" dirty="0" smtClean="0">
                <a:solidFill>
                  <a:srgbClr val="002060"/>
                </a:solidFill>
              </a:rPr>
              <a:t>dintre care</a:t>
            </a:r>
            <a:r>
              <a:rPr lang="x-none" i="1" dirty="0" smtClean="0">
                <a:solidFill>
                  <a:srgbClr val="002060"/>
                </a:solidFill>
              </a:rPr>
              <a:t>:</a:t>
            </a:r>
            <a:endParaRPr lang="x-none" dirty="0">
              <a:solidFill>
                <a:srgbClr val="002060"/>
              </a:solidFill>
            </a:endParaRPr>
          </a:p>
          <a:p>
            <a:pPr marL="1028700" lvl="1" indent="-571500">
              <a:lnSpc>
                <a:spcPct val="2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3FDA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x-none" b="1" i="1" dirty="0" smtClean="0">
                <a:solidFill>
                  <a:srgbClr val="3FDA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o-RO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decizii</a:t>
            </a:r>
            <a:r>
              <a:rPr lang="en-GB" b="1" i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referitoare</a:t>
            </a:r>
            <a:r>
              <a:rPr lang="en-GB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GB" b="1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aprobarea</a:t>
            </a:r>
            <a:r>
              <a:rPr lang="en-GB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metodologiilor</a:t>
            </a:r>
            <a:r>
              <a:rPr lang="en-GB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și</a:t>
            </a:r>
            <a:r>
              <a:rPr lang="en-GB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criteriilor</a:t>
            </a:r>
            <a:r>
              <a:rPr lang="en-GB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b="1" i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specifice</a:t>
            </a:r>
            <a:r>
              <a:rPr lang="en-GB" b="1" i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GB" b="1" i="1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selecție</a:t>
            </a:r>
            <a:endParaRPr lang="x-none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143000" lvl="1" indent="-685800">
              <a:lnSpc>
                <a:spcPct val="2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3FDAD9"/>
                </a:solidFill>
              </a:rPr>
              <a:t>6</a:t>
            </a:r>
            <a:r>
              <a:rPr lang="x-none" dirty="0" smtClean="0">
                <a:solidFill>
                  <a:srgbClr val="002060"/>
                </a:solidFill>
              </a:rPr>
              <a:t> </a:t>
            </a:r>
            <a:r>
              <a:rPr lang="x-none" b="1" i="1" dirty="0" smtClean="0">
                <a:solidFill>
                  <a:srgbClr val="002060"/>
                </a:solidFill>
              </a:rPr>
              <a:t>Consult</a:t>
            </a:r>
            <a:r>
              <a:rPr lang="ro-RO" b="1" i="1" dirty="0" err="1" smtClean="0">
                <a:solidFill>
                  <a:srgbClr val="002060"/>
                </a:solidFill>
              </a:rPr>
              <a:t>ări</a:t>
            </a:r>
            <a:r>
              <a:rPr lang="x-none" i="1" dirty="0" smtClean="0">
                <a:solidFill>
                  <a:srgbClr val="002060"/>
                </a:solidFill>
              </a:rPr>
              <a:t> </a:t>
            </a:r>
            <a:r>
              <a:rPr lang="ro-RO" dirty="0" smtClean="0">
                <a:solidFill>
                  <a:srgbClr val="002060"/>
                </a:solidFill>
              </a:rPr>
              <a:t>cu</a:t>
            </a:r>
            <a:r>
              <a:rPr lang="x-none" dirty="0" smtClean="0">
                <a:solidFill>
                  <a:srgbClr val="002060"/>
                </a:solidFill>
              </a:rPr>
              <a:t>/</a:t>
            </a:r>
            <a:r>
              <a:rPr lang="ro-RO" dirty="0" smtClean="0">
                <a:solidFill>
                  <a:srgbClr val="002060"/>
                </a:solidFill>
              </a:rPr>
              <a:t> </a:t>
            </a:r>
            <a:r>
              <a:rPr lang="ro-RO" b="1" i="1" dirty="0" smtClean="0">
                <a:solidFill>
                  <a:srgbClr val="002060"/>
                </a:solidFill>
              </a:rPr>
              <a:t>i</a:t>
            </a:r>
            <a:r>
              <a:rPr lang="x-none" b="1" i="1" dirty="0" smtClean="0">
                <a:solidFill>
                  <a:srgbClr val="002060"/>
                </a:solidFill>
              </a:rPr>
              <a:t>nform</a:t>
            </a:r>
            <a:r>
              <a:rPr lang="ro-RO" b="1" i="1" dirty="0" err="1" smtClean="0">
                <a:solidFill>
                  <a:srgbClr val="002060"/>
                </a:solidFill>
              </a:rPr>
              <a:t>area</a:t>
            </a:r>
            <a:r>
              <a:rPr lang="x-none" i="1" dirty="0" smtClean="0">
                <a:solidFill>
                  <a:srgbClr val="002060"/>
                </a:solidFill>
              </a:rPr>
              <a:t> </a:t>
            </a:r>
            <a:r>
              <a:rPr lang="ro-RO" dirty="0" smtClean="0">
                <a:solidFill>
                  <a:srgbClr val="002060"/>
                </a:solidFill>
              </a:rPr>
              <a:t>CM </a:t>
            </a:r>
            <a:r>
              <a:rPr lang="it-IT" dirty="0" smtClean="0">
                <a:solidFill>
                  <a:srgbClr val="002060"/>
                </a:solidFill>
              </a:rPr>
              <a:t>referitoare </a:t>
            </a:r>
            <a:r>
              <a:rPr lang="it-IT" dirty="0">
                <a:solidFill>
                  <a:srgbClr val="002060"/>
                </a:solidFill>
              </a:rPr>
              <a:t>la </a:t>
            </a:r>
            <a:r>
              <a:rPr lang="ro-RO" dirty="0" smtClean="0">
                <a:solidFill>
                  <a:srgbClr val="002060"/>
                </a:solidFill>
              </a:rPr>
              <a:t>implementarea PR SVO 2021-2027</a:t>
            </a:r>
            <a:endParaRPr lang="x-none" dirty="0">
              <a:solidFill>
                <a:srgbClr val="002060"/>
              </a:solidFill>
            </a:endParaRPr>
          </a:p>
        </p:txBody>
      </p:sp>
      <p:sp>
        <p:nvSpPr>
          <p:cNvPr id="19" name="TextBox 5">
            <a:extLst>
              <a:ext uri="{FF2B5EF4-FFF2-40B4-BE49-F238E27FC236}">
                <a16:creationId xmlns="" xmlns:a16="http://schemas.microsoft.com/office/drawing/2014/main" id="{FFD7EA2D-E74D-1D93-DA4B-E54A38865800}"/>
              </a:ext>
            </a:extLst>
          </p:cNvPr>
          <p:cNvSpPr txBox="1"/>
          <p:nvPr/>
        </p:nvSpPr>
        <p:spPr>
          <a:xfrm>
            <a:off x="265771" y="2459070"/>
            <a:ext cx="4580925" cy="2062103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ro-RO" sz="3200" b="1" dirty="0" smtClean="0">
                <a:solidFill>
                  <a:schemeClr val="bg1"/>
                </a:solidFill>
                <a:highlight>
                  <a:srgbClr val="3FDAD9"/>
                </a:highlight>
              </a:rPr>
              <a:t>REPERE - </a:t>
            </a:r>
          </a:p>
          <a:p>
            <a:r>
              <a:rPr lang="it-IT" sz="3200" b="1" dirty="0" smtClean="0">
                <a:solidFill>
                  <a:schemeClr val="bg1"/>
                </a:solidFill>
                <a:highlight>
                  <a:srgbClr val="3FDAD9"/>
                </a:highlight>
              </a:rPr>
              <a:t>Stadiul </a:t>
            </a:r>
            <a:r>
              <a:rPr lang="it-IT" sz="3200" b="1" dirty="0">
                <a:solidFill>
                  <a:schemeClr val="bg1"/>
                </a:solidFill>
                <a:highlight>
                  <a:srgbClr val="3FDAD9"/>
                </a:highlight>
              </a:rPr>
              <a:t>la zi al </a:t>
            </a:r>
            <a:r>
              <a:rPr lang="ro-RO" sz="3200" b="1" dirty="0" smtClean="0">
                <a:solidFill>
                  <a:schemeClr val="bg1"/>
                </a:solidFill>
                <a:highlight>
                  <a:srgbClr val="3FDAD9"/>
                </a:highlight>
              </a:rPr>
              <a:t>reuniunilor C</a:t>
            </a:r>
            <a:r>
              <a:rPr lang="it-IT" sz="3200" b="1" dirty="0" smtClean="0">
                <a:solidFill>
                  <a:schemeClr val="bg1"/>
                </a:solidFill>
                <a:highlight>
                  <a:srgbClr val="3FDAD9"/>
                </a:highlight>
              </a:rPr>
              <a:t>omitet</a:t>
            </a:r>
            <a:r>
              <a:rPr lang="ro-RO" sz="3200" b="1" dirty="0" smtClean="0">
                <a:solidFill>
                  <a:schemeClr val="bg1"/>
                </a:solidFill>
                <a:highlight>
                  <a:srgbClr val="3FDAD9"/>
                </a:highlight>
              </a:rPr>
              <a:t>ului </a:t>
            </a:r>
            <a:r>
              <a:rPr lang="it-IT" sz="3200" b="1" dirty="0" smtClean="0">
                <a:solidFill>
                  <a:schemeClr val="bg1"/>
                </a:solidFill>
                <a:highlight>
                  <a:srgbClr val="3FDAD9"/>
                </a:highlight>
              </a:rPr>
              <a:t>regional </a:t>
            </a:r>
            <a:r>
              <a:rPr lang="it-IT" sz="3200" b="1" dirty="0">
                <a:solidFill>
                  <a:schemeClr val="bg1"/>
                </a:solidFill>
                <a:highlight>
                  <a:srgbClr val="3FDAD9"/>
                </a:highlight>
              </a:rPr>
              <a:t>de </a:t>
            </a:r>
            <a:r>
              <a:rPr lang="ro-RO" sz="3200" b="1" dirty="0" smtClean="0">
                <a:solidFill>
                  <a:schemeClr val="bg1"/>
                </a:solidFill>
                <a:highlight>
                  <a:srgbClr val="3FDAD9"/>
                </a:highlight>
              </a:rPr>
              <a:t>M</a:t>
            </a:r>
            <a:r>
              <a:rPr lang="it-IT" sz="3200" b="1" dirty="0" smtClean="0">
                <a:solidFill>
                  <a:schemeClr val="bg1"/>
                </a:solidFill>
                <a:highlight>
                  <a:srgbClr val="3FDAD9"/>
                </a:highlight>
              </a:rPr>
              <a:t>onitorizare</a:t>
            </a:r>
            <a:endParaRPr lang="x-none" sz="3200" b="1" dirty="0">
              <a:solidFill>
                <a:schemeClr val="bg1"/>
              </a:solidFill>
              <a:highlight>
                <a:srgbClr val="3FDAD9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019184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AF46766-ADD7-49FC-888A-43BA67A199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82" b="20662"/>
          <a:stretch/>
        </p:blipFill>
        <p:spPr bwMode="auto">
          <a:xfrm>
            <a:off x="508354" y="164947"/>
            <a:ext cx="10048875" cy="11453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5BAFC6C0-D24E-5652-B183-FE9C2847995F}"/>
              </a:ext>
            </a:extLst>
          </p:cNvPr>
          <p:cNvGrpSpPr/>
          <p:nvPr/>
        </p:nvGrpSpPr>
        <p:grpSpPr>
          <a:xfrm>
            <a:off x="596987" y="5853035"/>
            <a:ext cx="11111049" cy="971915"/>
            <a:chOff x="677171" y="5886085"/>
            <a:chExt cx="11111049" cy="971915"/>
          </a:xfrm>
        </p:grpSpPr>
        <p:pic>
          <p:nvPicPr>
            <p:cNvPr id="5" name="ymail_attachmentIdc0991bef-7767-41d6-abb8-802c47018cce">
              <a:extLst>
                <a:ext uri="{FF2B5EF4-FFF2-40B4-BE49-F238E27FC236}">
                  <a16:creationId xmlns="" xmlns:a16="http://schemas.microsoft.com/office/drawing/2014/main" id="{8605650D-292E-8353-DDB8-C0B69DA878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12" t="11445" r="67771" b="72407"/>
            <a:stretch/>
          </p:blipFill>
          <p:spPr bwMode="auto">
            <a:xfrm>
              <a:off x="677171" y="5886085"/>
              <a:ext cx="2037749" cy="773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="" xmlns:a16="http://schemas.microsoft.com/office/drawing/2014/main" id="{E596EEF7-046A-C6AA-E33E-04CF91510F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667" t="12881" r="5975" b="24870"/>
            <a:stretch/>
          </p:blipFill>
          <p:spPr bwMode="auto">
            <a:xfrm>
              <a:off x="11120437" y="5900370"/>
              <a:ext cx="667783" cy="79196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4" name="Picture 13">
              <a:extLst>
                <a:ext uri="{FF2B5EF4-FFF2-40B4-BE49-F238E27FC236}">
                  <a16:creationId xmlns="" xmlns:a16="http://schemas.microsoft.com/office/drawing/2014/main" id="{7C7F5E15-0791-4C69-4768-73F8C09B25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63" t="52327" r="-1" b="17825"/>
            <a:stretch/>
          </p:blipFill>
          <p:spPr>
            <a:xfrm>
              <a:off x="4312517" y="6364939"/>
              <a:ext cx="5306865" cy="493061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="" xmlns:a16="http://schemas.microsoft.com/office/drawing/2014/main" id="{40B963D0-9BA5-31C0-F9EE-348C2A27D1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63" t="28354" r="-1" b="41799"/>
            <a:stretch/>
          </p:blipFill>
          <p:spPr>
            <a:xfrm>
              <a:off x="2603368" y="6107580"/>
              <a:ext cx="8661661" cy="377548"/>
            </a:xfrm>
            <a:prstGeom prst="rect">
              <a:avLst/>
            </a:prstGeom>
          </p:spPr>
        </p:pic>
      </p:grp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D902EC1-3977-6BA6-0BB2-C635D7925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68" y="1485218"/>
            <a:ext cx="10610329" cy="4367817"/>
          </a:xfrm>
        </p:spPr>
        <p:txBody>
          <a:bodyPr>
            <a:normAutofit/>
          </a:bodyPr>
          <a:lstStyle/>
          <a:p>
            <a:endParaRPr lang="en-US" sz="2600" i="1" dirty="0">
              <a:solidFill>
                <a:schemeClr val="tx1"/>
              </a:solidFill>
            </a:endParaRPr>
          </a:p>
          <a:p>
            <a:endParaRPr lang="en-US" sz="2600" i="1" dirty="0">
              <a:solidFill>
                <a:schemeClr val="tx1"/>
              </a:solidFill>
            </a:endParaRPr>
          </a:p>
          <a:p>
            <a:endParaRPr lang="en-US" sz="2600" b="1" i="1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7">
            <a:extLst>
              <a:ext uri="{FF2B5EF4-FFF2-40B4-BE49-F238E27FC236}">
                <a16:creationId xmlns="" xmlns:a16="http://schemas.microsoft.com/office/drawing/2014/main" id="{B26691AC-81F9-BB53-C1CD-87383B71F9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179780"/>
              </p:ext>
            </p:extLst>
          </p:nvPr>
        </p:nvGraphicFramePr>
        <p:xfrm>
          <a:off x="164784" y="1310343"/>
          <a:ext cx="11688895" cy="45787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7849">
                  <a:extLst>
                    <a:ext uri="{9D8B030D-6E8A-4147-A177-3AD203B41FA5}">
                      <a16:colId xmlns="" xmlns:a16="http://schemas.microsoft.com/office/drawing/2014/main" val="3953335298"/>
                    </a:ext>
                  </a:extLst>
                </a:gridCol>
                <a:gridCol w="1106754">
                  <a:extLst>
                    <a:ext uri="{9D8B030D-6E8A-4147-A177-3AD203B41FA5}">
                      <a16:colId xmlns="" xmlns:a16="http://schemas.microsoft.com/office/drawing/2014/main" val="2245262090"/>
                    </a:ext>
                  </a:extLst>
                </a:gridCol>
                <a:gridCol w="1470342">
                  <a:extLst>
                    <a:ext uri="{9D8B030D-6E8A-4147-A177-3AD203B41FA5}">
                      <a16:colId xmlns="" xmlns:a16="http://schemas.microsoft.com/office/drawing/2014/main" val="3242507186"/>
                    </a:ext>
                  </a:extLst>
                </a:gridCol>
                <a:gridCol w="1556160"/>
                <a:gridCol w="1540539">
                  <a:extLst>
                    <a:ext uri="{9D8B030D-6E8A-4147-A177-3AD203B41FA5}">
                      <a16:colId xmlns="" xmlns:a16="http://schemas.microsoft.com/office/drawing/2014/main" val="3851736704"/>
                    </a:ext>
                  </a:extLst>
                </a:gridCol>
                <a:gridCol w="1337251"/>
              </a:tblGrid>
              <a:tr h="22126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</a:pPr>
                      <a:r>
                        <a:rPr lang="ro-RO" sz="1200" dirty="0" smtClean="0">
                          <a:effectLst/>
                        </a:rPr>
                        <a:t>Programul Regional Sud Vest Oltenia</a:t>
                      </a:r>
                      <a:endParaRPr lang="x-none" sz="1200" b="1" dirty="0">
                        <a:effectLst/>
                        <a:latin typeface="Trebuchet MS" panose="020B0703020202090204" pitchFamily="34" charset="0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</a:pPr>
                      <a:r>
                        <a:rPr lang="ro-RO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Apeluri lansate pana la 17.10.</a:t>
                      </a:r>
                      <a:r>
                        <a:rPr lang="x-none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2023</a:t>
                      </a:r>
                      <a:r>
                        <a:rPr lang="ro-RO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(10 APELURI LANSATE)</a:t>
                      </a:r>
                      <a:endParaRPr lang="x-non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3484178"/>
                  </a:ext>
                </a:extLst>
              </a:tr>
              <a:tr h="706059">
                <a:tc v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</a:rPr>
                        <a:t>Data închidere apel</a:t>
                      </a:r>
                      <a:endParaRPr lang="x-none" sz="1200" b="1" dirty="0">
                        <a:solidFill>
                          <a:srgbClr val="002060"/>
                        </a:solidFill>
                        <a:effectLst/>
                        <a:latin typeface="Trebuchet MS" panose="020B0703020202090204" pitchFamily="34" charset="0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3FDA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Alocare apel (FEDR+BS) Euro</a:t>
                      </a:r>
                    </a:p>
                  </a:txBody>
                  <a:tcPr marL="68580" marR="68580" marT="0" marB="0" anchor="ctr">
                    <a:solidFill>
                      <a:srgbClr val="3FDA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200" dirty="0" err="1" smtClean="0">
                          <a:solidFill>
                            <a:srgbClr val="002060"/>
                          </a:solidFill>
                          <a:effectLst/>
                        </a:rPr>
                        <a:t>Valoare</a:t>
                      </a: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002060"/>
                          </a:solidFill>
                          <a:effectLst/>
                        </a:rPr>
                        <a:t>solicitat</a:t>
                      </a: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</a:rPr>
                        <a:t>ă</a:t>
                      </a: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</a:rPr>
                        <a:t> (FEDR+BS) Euro</a:t>
                      </a:r>
                      <a:endParaRPr lang="x-none" sz="1200" b="1" dirty="0">
                        <a:solidFill>
                          <a:srgbClr val="002060"/>
                        </a:solidFill>
                        <a:effectLst/>
                        <a:latin typeface="Trebuchet MS" panose="020B0703020202090204" pitchFamily="34" charset="0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3FDA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</a:rPr>
                        <a:t>% </a:t>
                      </a:r>
                      <a:r>
                        <a:rPr lang="en-GB" sz="1200" dirty="0" err="1" smtClean="0">
                          <a:solidFill>
                            <a:srgbClr val="002060"/>
                          </a:solidFill>
                          <a:effectLst/>
                        </a:rPr>
                        <a:t>Acoperire</a:t>
                      </a: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</a:rPr>
                        <a:t> din </a:t>
                      </a:r>
                      <a:r>
                        <a:rPr lang="en-GB" sz="1200" dirty="0" err="1" smtClean="0">
                          <a:solidFill>
                            <a:srgbClr val="002060"/>
                          </a:solidFill>
                          <a:effectLst/>
                        </a:rPr>
                        <a:t>alocare</a:t>
                      </a:r>
                      <a:endParaRPr lang="en-GB" sz="120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68580" marR="68580" marT="0" marB="0" anchor="ctr">
                    <a:solidFill>
                      <a:srgbClr val="3FDA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en-GB" sz="1200" b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Nr</a:t>
                      </a:r>
                      <a:r>
                        <a:rPr lang="en-GB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200" b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proiecte</a:t>
                      </a:r>
                      <a:r>
                        <a:rPr lang="en-GB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200" b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depuse</a:t>
                      </a:r>
                      <a:endParaRPr lang="en-GB" sz="1200" b="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x-none" sz="1200" b="1" dirty="0">
                        <a:solidFill>
                          <a:srgbClr val="002060"/>
                        </a:solidFill>
                        <a:effectLst/>
                        <a:latin typeface="Trebuchet MS" panose="020B0703020202090204" pitchFamily="34" charset="0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3FDA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2765066"/>
                  </a:ext>
                </a:extLst>
              </a:tr>
              <a:tr h="3169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</a:rPr>
                        <a:t>P 3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Investiții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în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clădiri</a:t>
                      </a:r>
                      <a:r>
                        <a:rPr lang="ro-RO" sz="1200" baseline="0" dirty="0" smtClean="0">
                          <a:effectLst/>
                          <a:latin typeface="+mn-lt"/>
                        </a:rPr>
                        <a:t> publice</a:t>
                      </a:r>
                      <a:endParaRPr lang="en-GB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27.01.2024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x-none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132.</a:t>
                      </a: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278.530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15.605.111</a:t>
                      </a:r>
                      <a:endParaRPr lang="en-GB" sz="1200" dirty="0"/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11.8%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5</a:t>
                      </a:r>
                      <a:endParaRPr lang="en-GB" sz="1200" dirty="0"/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7811868"/>
                  </a:ext>
                </a:extLst>
              </a:tr>
              <a:tr h="401784">
                <a:tc>
                  <a:txBody>
                    <a:bodyPr/>
                    <a:lstStyle/>
                    <a:p>
                      <a:pPr marL="0" marR="0" lvl="0" indent="0" algn="l" defTabSz="13716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+mn-lt"/>
                        </a:rPr>
                        <a:t>P 3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Sprijin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pentru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conservarea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îmbunătățirea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sau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extinderea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infrastructurii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verzi-albastre</a:t>
                      </a:r>
                      <a:r>
                        <a:rPr lang="ro-RO" sz="1200" dirty="0" smtClean="0">
                          <a:effectLst/>
                          <a:latin typeface="+mn-lt"/>
                        </a:rPr>
                        <a:t> - MRJ</a:t>
                      </a:r>
                      <a:endParaRPr lang="en-GB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01.03.2024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x-none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57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x-none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114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x-none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353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-</a:t>
                      </a:r>
                      <a:endParaRPr lang="en-GB" sz="1200" dirty="0"/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38404435"/>
                  </a:ext>
                </a:extLst>
              </a:tr>
              <a:tr h="401784">
                <a:tc>
                  <a:txBody>
                    <a:bodyPr/>
                    <a:lstStyle/>
                    <a:p>
                      <a:pPr marL="0" marR="0" lvl="0" indent="0" algn="l" defTabSz="13716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+mn-lt"/>
                        </a:rPr>
                        <a:t>P 3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Sprijin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pentru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conservarea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îmbunătățirea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sau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extinderea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infrastructurii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verzi-albastre</a:t>
                      </a:r>
                      <a:r>
                        <a:rPr lang="ro-RO" sz="1200" dirty="0" smtClean="0">
                          <a:effectLst/>
                          <a:latin typeface="+mn-lt"/>
                        </a:rPr>
                        <a:t> - Municipii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01.03.2024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x-none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10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x-none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544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x-none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188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-</a:t>
                      </a:r>
                      <a:endParaRPr lang="en-GB" sz="1200" dirty="0"/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9582086"/>
                  </a:ext>
                </a:extLst>
              </a:tr>
              <a:tr h="401784">
                <a:tc>
                  <a:txBody>
                    <a:bodyPr/>
                    <a:lstStyle/>
                    <a:p>
                      <a:pPr marL="0" marR="0" lvl="0" indent="0" algn="l" defTabSz="13716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+mn-lt"/>
                        </a:rPr>
                        <a:t>P 3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Sprijin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pentru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conservarea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îmbunătățirea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sau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extinderea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infrastructurii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verzi-albastre</a:t>
                      </a:r>
                      <a:r>
                        <a:rPr lang="ro-RO" sz="1200" dirty="0" smtClean="0">
                          <a:effectLst/>
                          <a:latin typeface="+mn-lt"/>
                        </a:rPr>
                        <a:t> – Orașe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01.03.2024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x-none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20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x-none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209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x-none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694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-</a:t>
                      </a:r>
                      <a:endParaRPr lang="en-GB" sz="1200" dirty="0"/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8724638"/>
                  </a:ext>
                </a:extLst>
              </a:tr>
              <a:tr h="3940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</a:rPr>
                        <a:t>P 5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Conectivitate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regională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și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îmbunătățirea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accesului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la TEN-T</a:t>
                      </a:r>
                      <a:endParaRPr lang="en-GB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27.01.2024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x-none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132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x-none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900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x-none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472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182.971.019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137.68%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5</a:t>
                      </a:r>
                      <a:endParaRPr lang="en-GB" sz="1200" dirty="0"/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8685633"/>
                  </a:ext>
                </a:extLst>
              </a:tr>
              <a:tr h="4017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</a:rPr>
                        <a:t>P 6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Investiții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în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dezvoltarea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infrastructurii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educaționale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pentru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învățământ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primar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și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secundar</a:t>
                      </a:r>
                      <a:endParaRPr lang="en-GB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27.01.2024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x-none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51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x-none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331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.</a:t>
                      </a:r>
                      <a:r>
                        <a:rPr lang="x-none" sz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066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17.721.891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34.52%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10</a:t>
                      </a:r>
                      <a:endParaRPr lang="en-GB" sz="1200" dirty="0"/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269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effectLst/>
                          <a:latin typeface="+mn-lt"/>
                        </a:rPr>
                        <a:t>P7 </a:t>
                      </a:r>
                      <a:r>
                        <a:rPr lang="it-IT" sz="1200" dirty="0" smtClean="0">
                          <a:effectLst/>
                          <a:latin typeface="+mn-lt"/>
                        </a:rPr>
                        <a:t>Sprijin pentru Dezvoltare Urbana Integrata</a:t>
                      </a:r>
                      <a:r>
                        <a:rPr lang="ro-RO" sz="1200" dirty="0" smtClean="0">
                          <a:effectLst/>
                          <a:latin typeface="+mn-lt"/>
                        </a:rPr>
                        <a:t> - MRJ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01.04.2027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126.281.235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-</a:t>
                      </a:r>
                      <a:endParaRPr lang="en-GB" sz="1200" dirty="0"/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269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effectLst/>
                          <a:latin typeface="+mn-lt"/>
                        </a:rPr>
                        <a:t>P7 </a:t>
                      </a:r>
                      <a:r>
                        <a:rPr lang="it-IT" sz="1200" dirty="0" smtClean="0">
                          <a:effectLst/>
                          <a:latin typeface="+mn-lt"/>
                        </a:rPr>
                        <a:t>Sprijin pentru Dezvoltare Urbana Integrata</a:t>
                      </a:r>
                      <a:r>
                        <a:rPr lang="ro-RO" sz="1200" dirty="0" smtClean="0">
                          <a:effectLst/>
                          <a:latin typeface="+mn-lt"/>
                        </a:rPr>
                        <a:t> -Municipii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01.04.2023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23.313.459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-</a:t>
                      </a:r>
                      <a:endParaRPr lang="en-GB" sz="1200" dirty="0"/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69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effectLst/>
                          <a:latin typeface="+mn-lt"/>
                        </a:rPr>
                        <a:t>P7 </a:t>
                      </a:r>
                      <a:r>
                        <a:rPr lang="it-IT" sz="1200" dirty="0" smtClean="0">
                          <a:effectLst/>
                          <a:latin typeface="+mn-lt"/>
                        </a:rPr>
                        <a:t>Sprijin pentru Dezvoltare Urbana Integrata</a:t>
                      </a:r>
                      <a:r>
                        <a:rPr lang="ro-RO" sz="1200" dirty="0" smtClean="0">
                          <a:effectLst/>
                          <a:latin typeface="+mn-lt"/>
                        </a:rPr>
                        <a:t>– Orașe 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01.04.2023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44.684.129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-</a:t>
                      </a:r>
                      <a:endParaRPr lang="en-GB" sz="1200" dirty="0"/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269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effectLst/>
                          <a:latin typeface="+mn-lt"/>
                        </a:rPr>
                        <a:t>P8 Asistență Tehnică – apel 1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16.274.509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6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x-none" sz="1200" b="1" dirty="0">
                          <a:effectLst/>
                          <a:latin typeface="+mn-lt"/>
                        </a:rPr>
                        <a:t>Total </a:t>
                      </a:r>
                      <a:r>
                        <a:rPr lang="ro-RO" sz="1200" b="1" dirty="0" smtClean="0">
                          <a:effectLst/>
                          <a:latin typeface="+mn-lt"/>
                        </a:rPr>
                        <a:t> proiecte (fără AT)</a:t>
                      </a:r>
                      <a:endParaRPr lang="x-none" sz="1200" b="1" dirty="0"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3716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598.657.126</a:t>
                      </a:r>
                      <a:endParaRPr lang="x-none" sz="12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216.298.022</a:t>
                      </a:r>
                      <a:endParaRPr lang="x-none" sz="12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49.51%</a:t>
                      </a:r>
                      <a:endParaRPr lang="x-none" sz="12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 smtClean="0"/>
                        <a:t>20</a:t>
                      </a:r>
                      <a:endParaRPr lang="en-GB" sz="1200" dirty="0"/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23254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258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AF46766-ADD7-49FC-888A-43BA67A199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82" b="20662"/>
          <a:stretch/>
        </p:blipFill>
        <p:spPr bwMode="auto">
          <a:xfrm>
            <a:off x="508911" y="195770"/>
            <a:ext cx="10048875" cy="11453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5BAFC6C0-D24E-5652-B183-FE9C2847995F}"/>
              </a:ext>
            </a:extLst>
          </p:cNvPr>
          <p:cNvGrpSpPr/>
          <p:nvPr/>
        </p:nvGrpSpPr>
        <p:grpSpPr>
          <a:xfrm>
            <a:off x="596987" y="5853035"/>
            <a:ext cx="11111049" cy="971915"/>
            <a:chOff x="677171" y="5886085"/>
            <a:chExt cx="11111049" cy="971915"/>
          </a:xfrm>
        </p:grpSpPr>
        <p:pic>
          <p:nvPicPr>
            <p:cNvPr id="5" name="ymail_attachmentIdc0991bef-7767-41d6-abb8-802c47018cce">
              <a:extLst>
                <a:ext uri="{FF2B5EF4-FFF2-40B4-BE49-F238E27FC236}">
                  <a16:creationId xmlns="" xmlns:a16="http://schemas.microsoft.com/office/drawing/2014/main" id="{8605650D-292E-8353-DDB8-C0B69DA878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12" t="11445" r="67771" b="72407"/>
            <a:stretch/>
          </p:blipFill>
          <p:spPr bwMode="auto">
            <a:xfrm>
              <a:off x="677171" y="5886085"/>
              <a:ext cx="2037749" cy="773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="" xmlns:a16="http://schemas.microsoft.com/office/drawing/2014/main" id="{E596EEF7-046A-C6AA-E33E-04CF91510F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667" t="12881" r="5975" b="24870"/>
            <a:stretch/>
          </p:blipFill>
          <p:spPr bwMode="auto">
            <a:xfrm>
              <a:off x="11120437" y="5900370"/>
              <a:ext cx="667783" cy="79196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4" name="Picture 13">
              <a:extLst>
                <a:ext uri="{FF2B5EF4-FFF2-40B4-BE49-F238E27FC236}">
                  <a16:creationId xmlns="" xmlns:a16="http://schemas.microsoft.com/office/drawing/2014/main" id="{7C7F5E15-0791-4C69-4768-73F8C09B25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63" t="52327" r="-1" b="17825"/>
            <a:stretch/>
          </p:blipFill>
          <p:spPr>
            <a:xfrm>
              <a:off x="4312517" y="6364939"/>
              <a:ext cx="5306865" cy="493061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="" xmlns:a16="http://schemas.microsoft.com/office/drawing/2014/main" id="{40B963D0-9BA5-31C0-F9EE-348C2A27D1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63" t="28354" r="-1" b="41799"/>
            <a:stretch/>
          </p:blipFill>
          <p:spPr>
            <a:xfrm>
              <a:off x="2603368" y="6107580"/>
              <a:ext cx="8661661" cy="377548"/>
            </a:xfrm>
            <a:prstGeom prst="rect">
              <a:avLst/>
            </a:prstGeom>
          </p:spPr>
        </p:pic>
      </p:grp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D902EC1-3977-6BA6-0BB2-C635D7925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68" y="1485218"/>
            <a:ext cx="10610329" cy="4367817"/>
          </a:xfrm>
        </p:spPr>
        <p:txBody>
          <a:bodyPr>
            <a:normAutofit/>
          </a:bodyPr>
          <a:lstStyle/>
          <a:p>
            <a:endParaRPr lang="en-US" sz="2600" i="1" dirty="0">
              <a:solidFill>
                <a:schemeClr val="tx1"/>
              </a:solidFill>
            </a:endParaRPr>
          </a:p>
          <a:p>
            <a:endParaRPr lang="en-US" sz="2600" i="1" dirty="0">
              <a:solidFill>
                <a:schemeClr val="tx1"/>
              </a:solidFill>
            </a:endParaRPr>
          </a:p>
          <a:p>
            <a:endParaRPr lang="en-US" sz="2600" b="1" i="1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7">
            <a:extLst>
              <a:ext uri="{FF2B5EF4-FFF2-40B4-BE49-F238E27FC236}">
                <a16:creationId xmlns="" xmlns:a16="http://schemas.microsoft.com/office/drawing/2014/main" id="{B26691AC-81F9-BB53-C1CD-87383B71F9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243811"/>
              </p:ext>
            </p:extLst>
          </p:nvPr>
        </p:nvGraphicFramePr>
        <p:xfrm>
          <a:off x="637480" y="1388078"/>
          <a:ext cx="10786061" cy="4653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99391">
                  <a:extLst>
                    <a:ext uri="{9D8B030D-6E8A-4147-A177-3AD203B41FA5}">
                      <a16:colId xmlns="" xmlns:a16="http://schemas.microsoft.com/office/drawing/2014/main" val="3953335298"/>
                    </a:ext>
                  </a:extLst>
                </a:gridCol>
                <a:gridCol w="2013480">
                  <a:extLst>
                    <a:ext uri="{9D8B030D-6E8A-4147-A177-3AD203B41FA5}">
                      <a16:colId xmlns="" xmlns:a16="http://schemas.microsoft.com/office/drawing/2014/main" val="2245262090"/>
                    </a:ext>
                  </a:extLst>
                </a:gridCol>
                <a:gridCol w="162560">
                  <a:extLst>
                    <a:ext uri="{9D8B030D-6E8A-4147-A177-3AD203B41FA5}">
                      <a16:colId xmlns="" xmlns:a16="http://schemas.microsoft.com/office/drawing/2014/main" val="3242507186"/>
                    </a:ext>
                  </a:extLst>
                </a:gridCol>
                <a:gridCol w="3610630"/>
              </a:tblGrid>
              <a:tr h="41757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</a:pPr>
                      <a:r>
                        <a:rPr lang="ro-RO" sz="1200" dirty="0" smtClean="0">
                          <a:effectLst/>
                        </a:rPr>
                        <a:t>Programul Regional Sud Vest Oltenia</a:t>
                      </a:r>
                      <a:endParaRPr lang="x-none" sz="1200" b="1" dirty="0">
                        <a:effectLst/>
                        <a:latin typeface="Trebuchet MS" panose="020B0703020202090204" pitchFamily="34" charset="0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</a:pPr>
                      <a:r>
                        <a:rPr lang="it-IT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Apeluri nelansate </a:t>
                      </a:r>
                      <a:r>
                        <a:rPr lang="ro-RO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/CONSULTAREA PUBLICĂ</a:t>
                      </a:r>
                      <a:r>
                        <a:rPr lang="it-IT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a fost </a:t>
                      </a:r>
                      <a:r>
                        <a:rPr lang="ro-RO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FINALIZATĂ</a:t>
                      </a:r>
                      <a:r>
                        <a:rPr lang="it-IT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o-RO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anterior 17.10.2023</a:t>
                      </a:r>
                      <a:endParaRPr lang="x-non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3484178"/>
                  </a:ext>
                </a:extLst>
              </a:tr>
              <a:tr h="643814">
                <a:tc v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</a:rPr>
                        <a:t>Dată estimată pentru lansare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x-none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x-none" sz="1200" b="1" dirty="0">
                        <a:solidFill>
                          <a:srgbClr val="002060"/>
                        </a:solidFill>
                        <a:effectLst/>
                        <a:latin typeface="Trebuchet MS" panose="020B0703020202090204" pitchFamily="34" charset="0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3FDA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Alocare apel (FEDR+BS) Euro</a:t>
                      </a:r>
                    </a:p>
                  </a:txBody>
                  <a:tcPr marL="68580" marR="68580" marT="0" marB="0" anchor="ctr">
                    <a:solidFill>
                      <a:srgbClr val="3FDA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x-none" sz="1200" b="1" dirty="0">
                        <a:solidFill>
                          <a:srgbClr val="002060"/>
                        </a:solidFill>
                        <a:effectLst/>
                        <a:latin typeface="Trebuchet MS" panose="020B0703020202090204" pitchFamily="34" charset="0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3FDA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2765066"/>
                  </a:ext>
                </a:extLst>
              </a:tr>
              <a:tr h="455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</a:rPr>
                        <a:t>P1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Competitivitate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prin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inovare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și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întreprinderi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dinamice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- IMM-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uri</a:t>
                      </a:r>
                      <a:endParaRPr lang="en-GB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Ianuarie 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70.686.170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7811868"/>
                  </a:ext>
                </a:extLst>
              </a:tr>
              <a:tr h="455622">
                <a:tc>
                  <a:txBody>
                    <a:bodyPr/>
                    <a:lstStyle/>
                    <a:p>
                      <a:pPr marL="0" marR="0" lvl="0" indent="0" algn="l" defTabSz="13716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+mn-lt"/>
                        </a:rPr>
                        <a:t>P</a:t>
                      </a:r>
                      <a:r>
                        <a:rPr lang="ro-RO" sz="1200" dirty="0" smtClean="0">
                          <a:effectLst/>
                          <a:latin typeface="+mn-lt"/>
                        </a:rPr>
                        <a:t>1</a:t>
                      </a:r>
                      <a:r>
                        <a:rPr lang="ro-RO" sz="1200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Competitivitate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prin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inovare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și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întreprinderi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dinamice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– </a:t>
                      </a:r>
                      <a:r>
                        <a:rPr lang="ro-RO" sz="1200" dirty="0" smtClean="0">
                          <a:effectLst/>
                          <a:latin typeface="+mn-lt"/>
                        </a:rPr>
                        <a:t>Micro </a:t>
                      </a:r>
                      <a:endParaRPr lang="en-GB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Ianuarie 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49.631.765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38404435"/>
                  </a:ext>
                </a:extLst>
              </a:tr>
              <a:tr h="455622">
                <a:tc>
                  <a:txBody>
                    <a:bodyPr/>
                    <a:lstStyle/>
                    <a:p>
                      <a:pPr marL="0" marR="0" lvl="0" indent="0" algn="l" defTabSz="13716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dirty="0" smtClean="0">
                          <a:effectLst/>
                          <a:latin typeface="+mn-lt"/>
                        </a:rPr>
                        <a:t>P1 Structuri de afaceri - parcuri industriale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Februarie 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13.503.529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9582086"/>
                  </a:ext>
                </a:extLst>
              </a:tr>
              <a:tr h="455622">
                <a:tc>
                  <a:txBody>
                    <a:bodyPr/>
                    <a:lstStyle/>
                    <a:p>
                      <a:pPr marL="0" marR="0" lvl="0" indent="0" algn="l" defTabSz="13716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+mn-lt"/>
                        </a:rPr>
                        <a:t>P </a:t>
                      </a:r>
                      <a:r>
                        <a:rPr lang="ro-RO" sz="1200" dirty="0" smtClean="0">
                          <a:effectLst/>
                          <a:latin typeface="+mn-lt"/>
                        </a:rPr>
                        <a:t>4 Mobilitate urbană - MRJ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Decembrie 2023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52.428.126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8724638"/>
                  </a:ext>
                </a:extLst>
              </a:tr>
              <a:tr h="455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</a:rPr>
                        <a:t>P </a:t>
                      </a:r>
                      <a:r>
                        <a:rPr lang="ro-RO" sz="1200" dirty="0" smtClean="0">
                          <a:effectLst/>
                          <a:latin typeface="+mn-lt"/>
                        </a:rPr>
                        <a:t>4 Mobilitate urbană  - Municipii</a:t>
                      </a:r>
                      <a:endParaRPr lang="en-GB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Decembrie 2023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9.678.038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8685633"/>
                  </a:ext>
                </a:extLst>
              </a:tr>
              <a:tr h="5117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effectLst/>
                          <a:latin typeface="+mn-lt"/>
                        </a:rPr>
                        <a:t>P </a:t>
                      </a:r>
                      <a:r>
                        <a:rPr lang="ro-RO" sz="1200" dirty="0" smtClean="0">
                          <a:effectLst/>
                          <a:latin typeface="+mn-lt"/>
                        </a:rPr>
                        <a:t>4 Mobilitate urbană – Orașe</a:t>
                      </a:r>
                      <a:endParaRPr lang="en-GB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Decembrie 2023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18.551.491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588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effectLst/>
                          <a:latin typeface="+mn-lt"/>
                        </a:rPr>
                        <a:t>P1  Digitalizare IMM-uri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Ianuarie 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21.126.000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70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x-none" sz="1200" b="1" dirty="0">
                          <a:effectLst/>
                          <a:latin typeface="+mn-lt"/>
                        </a:rPr>
                        <a:t>Total </a:t>
                      </a:r>
                      <a:endParaRPr lang="x-none" sz="1200" b="1" dirty="0"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235.605.119</a:t>
                      </a:r>
                      <a:endParaRPr lang="x-none" sz="12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5499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AF46766-ADD7-49FC-888A-43BA67A199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82" b="20662"/>
          <a:stretch/>
        </p:blipFill>
        <p:spPr bwMode="auto">
          <a:xfrm>
            <a:off x="379514" y="211143"/>
            <a:ext cx="10048875" cy="11453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5BAFC6C0-D24E-5652-B183-FE9C2847995F}"/>
              </a:ext>
            </a:extLst>
          </p:cNvPr>
          <p:cNvGrpSpPr/>
          <p:nvPr/>
        </p:nvGrpSpPr>
        <p:grpSpPr>
          <a:xfrm>
            <a:off x="566059" y="5859747"/>
            <a:ext cx="11111049" cy="971915"/>
            <a:chOff x="677171" y="5886085"/>
            <a:chExt cx="11111049" cy="971915"/>
          </a:xfrm>
        </p:grpSpPr>
        <p:pic>
          <p:nvPicPr>
            <p:cNvPr id="5" name="ymail_attachmentIdc0991bef-7767-41d6-abb8-802c47018cce">
              <a:extLst>
                <a:ext uri="{FF2B5EF4-FFF2-40B4-BE49-F238E27FC236}">
                  <a16:creationId xmlns="" xmlns:a16="http://schemas.microsoft.com/office/drawing/2014/main" id="{8605650D-292E-8353-DDB8-C0B69DA878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12" t="11445" r="67771" b="72407"/>
            <a:stretch/>
          </p:blipFill>
          <p:spPr bwMode="auto">
            <a:xfrm>
              <a:off x="677171" y="5886085"/>
              <a:ext cx="2037749" cy="773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="" xmlns:a16="http://schemas.microsoft.com/office/drawing/2014/main" id="{E596EEF7-046A-C6AA-E33E-04CF91510F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667" t="12881" r="5975" b="24870"/>
            <a:stretch/>
          </p:blipFill>
          <p:spPr bwMode="auto">
            <a:xfrm>
              <a:off x="11120437" y="5900370"/>
              <a:ext cx="667783" cy="79196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4" name="Picture 13">
              <a:extLst>
                <a:ext uri="{FF2B5EF4-FFF2-40B4-BE49-F238E27FC236}">
                  <a16:creationId xmlns="" xmlns:a16="http://schemas.microsoft.com/office/drawing/2014/main" id="{7C7F5E15-0791-4C69-4768-73F8C09B25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63" t="52327" r="-1" b="17825"/>
            <a:stretch/>
          </p:blipFill>
          <p:spPr>
            <a:xfrm>
              <a:off x="4312517" y="6364939"/>
              <a:ext cx="5306865" cy="493061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="" xmlns:a16="http://schemas.microsoft.com/office/drawing/2014/main" id="{40B963D0-9BA5-31C0-F9EE-348C2A27D1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63" t="28354" r="-1" b="41799"/>
            <a:stretch/>
          </p:blipFill>
          <p:spPr>
            <a:xfrm>
              <a:off x="2603368" y="6107580"/>
              <a:ext cx="8661661" cy="377548"/>
            </a:xfrm>
            <a:prstGeom prst="rect">
              <a:avLst/>
            </a:prstGeom>
          </p:spPr>
        </p:pic>
      </p:grp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D902EC1-3977-6BA6-0BB2-C635D7925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68" y="1485218"/>
            <a:ext cx="10610329" cy="4367817"/>
          </a:xfrm>
        </p:spPr>
        <p:txBody>
          <a:bodyPr>
            <a:normAutofit/>
          </a:bodyPr>
          <a:lstStyle/>
          <a:p>
            <a:endParaRPr lang="en-US" sz="2600" i="1" dirty="0">
              <a:solidFill>
                <a:schemeClr val="tx1"/>
              </a:solidFill>
            </a:endParaRPr>
          </a:p>
          <a:p>
            <a:endParaRPr lang="en-US" sz="2600" i="1" dirty="0">
              <a:solidFill>
                <a:schemeClr val="tx1"/>
              </a:solidFill>
            </a:endParaRPr>
          </a:p>
          <a:p>
            <a:endParaRPr lang="en-US" sz="2600" b="1" i="1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7">
            <a:extLst>
              <a:ext uri="{FF2B5EF4-FFF2-40B4-BE49-F238E27FC236}">
                <a16:creationId xmlns="" xmlns:a16="http://schemas.microsoft.com/office/drawing/2014/main" id="{B26691AC-81F9-BB53-C1CD-87383B71F9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939805"/>
              </p:ext>
            </p:extLst>
          </p:nvPr>
        </p:nvGraphicFramePr>
        <p:xfrm>
          <a:off x="240558" y="1342831"/>
          <a:ext cx="11597832" cy="45664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2764">
                  <a:extLst>
                    <a:ext uri="{9D8B030D-6E8A-4147-A177-3AD203B41FA5}">
                      <a16:colId xmlns="" xmlns:a16="http://schemas.microsoft.com/office/drawing/2014/main" val="3953335298"/>
                    </a:ext>
                  </a:extLst>
                </a:gridCol>
                <a:gridCol w="2372810">
                  <a:extLst>
                    <a:ext uri="{9D8B030D-6E8A-4147-A177-3AD203B41FA5}">
                      <a16:colId xmlns="" xmlns:a16="http://schemas.microsoft.com/office/drawing/2014/main" val="2245262090"/>
                    </a:ext>
                  </a:extLst>
                </a:gridCol>
                <a:gridCol w="2442258">
                  <a:extLst>
                    <a:ext uri="{9D8B030D-6E8A-4147-A177-3AD203B41FA5}">
                      <a16:colId xmlns="" xmlns:a16="http://schemas.microsoft.com/office/drawing/2014/main" val="3242507186"/>
                    </a:ext>
                  </a:extLst>
                </a:gridCol>
              </a:tblGrid>
              <a:tr h="41913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</a:pPr>
                      <a:r>
                        <a:rPr lang="ro-RO" sz="1200" dirty="0" smtClean="0">
                          <a:effectLst/>
                        </a:rPr>
                        <a:t>Programul Regional Sud Vest Oltenia</a:t>
                      </a:r>
                      <a:endParaRPr lang="x-none" sz="1200" b="1" dirty="0">
                        <a:effectLst/>
                        <a:latin typeface="Trebuchet MS" panose="020B0703020202090204" pitchFamily="34" charset="0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</a:pPr>
                      <a:r>
                        <a:rPr lang="it-IT" sz="14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Apeluri </a:t>
                      </a:r>
                      <a:r>
                        <a:rPr lang="ro-RO" sz="14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ETAPIZATE POR 2014-2020</a:t>
                      </a:r>
                      <a:endParaRPr lang="x-none" sz="14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3484178"/>
                  </a:ext>
                </a:extLst>
              </a:tr>
              <a:tr h="550693">
                <a:tc v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</a:rPr>
                        <a:t>Dată estimată pentru </a:t>
                      </a: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</a:rPr>
                        <a:t>lansare</a:t>
                      </a: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002060"/>
                          </a:solidFill>
                          <a:effectLst/>
                        </a:rPr>
                        <a:t>si</a:t>
                      </a: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002060"/>
                          </a:solidFill>
                          <a:effectLst/>
                        </a:rPr>
                        <a:t>semnare</a:t>
                      </a: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002060"/>
                          </a:solidFill>
                          <a:effectLst/>
                        </a:rPr>
                        <a:t>contracte</a:t>
                      </a: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GB" sz="1200" dirty="0" err="1" smtClean="0">
                          <a:solidFill>
                            <a:srgbClr val="002060"/>
                          </a:solidFill>
                          <a:effectLst/>
                        </a:rPr>
                        <a:t>finantare</a:t>
                      </a:r>
                      <a:endParaRPr lang="ro-RO" sz="12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x-none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x-none" sz="1200" b="1" dirty="0">
                        <a:solidFill>
                          <a:srgbClr val="002060"/>
                        </a:solidFill>
                        <a:effectLst/>
                        <a:latin typeface="Trebuchet MS" panose="020B0703020202090204" pitchFamily="34" charset="0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3FDA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Alocare apel (</a:t>
                      </a:r>
                      <a:r>
                        <a:rPr lang="en-GB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FEDR) </a:t>
                      </a:r>
                      <a:r>
                        <a:rPr lang="en-GB" sz="1200" b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Milioane</a:t>
                      </a:r>
                      <a:r>
                        <a:rPr lang="en-GB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 Euro (</a:t>
                      </a:r>
                      <a:r>
                        <a:rPr lang="en-GB" sz="1200" b="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aproximativ</a:t>
                      </a:r>
                      <a:r>
                        <a:rPr lang="en-GB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GB" sz="1200" b="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3FDA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2765066"/>
                  </a:ext>
                </a:extLst>
              </a:tr>
              <a:tr h="2904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err="1" smtClean="0">
                          <a:effectLst/>
                          <a:latin typeface="+mn-lt"/>
                        </a:rPr>
                        <a:t>Sprijin</a:t>
                      </a:r>
                      <a:r>
                        <a:rPr lang="en-GB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b="0" dirty="0" err="1" smtClean="0">
                          <a:effectLst/>
                          <a:latin typeface="+mn-lt"/>
                        </a:rPr>
                        <a:t>pentru</a:t>
                      </a:r>
                      <a:r>
                        <a:rPr lang="en-GB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b="0" dirty="0" err="1" smtClean="0">
                          <a:effectLst/>
                          <a:latin typeface="+mn-lt"/>
                        </a:rPr>
                        <a:t>conservarea</a:t>
                      </a:r>
                      <a:r>
                        <a:rPr lang="en-GB" sz="1200" b="0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en-GB" sz="1200" b="0" dirty="0" err="1" smtClean="0">
                          <a:effectLst/>
                          <a:latin typeface="+mn-lt"/>
                        </a:rPr>
                        <a:t>imbunatatirea</a:t>
                      </a:r>
                      <a:r>
                        <a:rPr lang="en-GB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b="0" dirty="0" err="1" smtClean="0">
                          <a:effectLst/>
                          <a:latin typeface="+mn-lt"/>
                        </a:rPr>
                        <a:t>sau</a:t>
                      </a:r>
                      <a:r>
                        <a:rPr lang="en-GB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b="0" dirty="0" err="1" smtClean="0">
                          <a:effectLst/>
                          <a:latin typeface="+mn-lt"/>
                        </a:rPr>
                        <a:t>extinderea</a:t>
                      </a:r>
                      <a:r>
                        <a:rPr lang="en-GB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b="0" dirty="0" err="1" smtClean="0">
                          <a:effectLst/>
                          <a:latin typeface="+mn-lt"/>
                        </a:rPr>
                        <a:t>infrastructurii</a:t>
                      </a:r>
                      <a:r>
                        <a:rPr lang="en-GB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b="0" dirty="0" err="1" smtClean="0">
                          <a:effectLst/>
                          <a:latin typeface="+mn-lt"/>
                        </a:rPr>
                        <a:t>verzi-albastre</a:t>
                      </a:r>
                      <a:endParaRPr lang="en-GB" sz="1200" b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Decembrie 2023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7811868"/>
                  </a:ext>
                </a:extLst>
              </a:tr>
              <a:tr h="325304">
                <a:tc>
                  <a:txBody>
                    <a:bodyPr/>
                    <a:lstStyle/>
                    <a:p>
                      <a:pPr marL="0" marR="0" lvl="0" indent="0" algn="l" defTabSz="13716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 smtClean="0">
                          <a:effectLst/>
                          <a:latin typeface="+mn-lt"/>
                        </a:rPr>
                        <a:t>Eficienta energetica in clădiri rezidențiale</a:t>
                      </a:r>
                      <a:endParaRPr lang="en-GB" sz="1200" b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Decembrie 2023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38404435"/>
                  </a:ext>
                </a:extLst>
              </a:tr>
              <a:tr h="417721">
                <a:tc>
                  <a:txBody>
                    <a:bodyPr/>
                    <a:lstStyle/>
                    <a:p>
                      <a:pPr marL="0" marR="0" lvl="0" indent="0" algn="l" defTabSz="13716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Eficiență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energetică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în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clădiri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publice</a:t>
                      </a:r>
                      <a:endParaRPr lang="en-US" sz="1200" b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Decembrie 2023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9582086"/>
                  </a:ext>
                </a:extLst>
              </a:tr>
              <a:tr h="386562">
                <a:tc>
                  <a:txBody>
                    <a:bodyPr/>
                    <a:lstStyle/>
                    <a:p>
                      <a:pPr marL="0" marR="0" lvl="0" indent="0" algn="l" defTabSz="13716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 smtClean="0">
                          <a:effectLst/>
                          <a:latin typeface="+mn-lt"/>
                        </a:rPr>
                        <a:t>Mobilitate urbana durabila / Sprijin pentru transport urban sustenabil si durabil</a:t>
                      </a:r>
                      <a:endParaRPr lang="en-US" sz="1200" b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Decembrie 2023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8724638"/>
                  </a:ext>
                </a:extLst>
              </a:tr>
              <a:tr h="37855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 smtClean="0">
                          <a:effectLst/>
                          <a:latin typeface="+mn-lt"/>
                        </a:rPr>
                        <a:t>Conectivitate regionala si îmbunătățirea accesului la TEN-T </a:t>
                      </a:r>
                      <a:endParaRPr lang="en-GB" sz="1200" b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Decembrie 2023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8685633"/>
                  </a:ext>
                </a:extLst>
              </a:tr>
              <a:tr h="3240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0" dirty="0" err="1" smtClean="0">
                          <a:effectLst/>
                          <a:latin typeface="+mn-lt"/>
                        </a:rPr>
                        <a:t>Infrastructura</a:t>
                      </a:r>
                      <a:r>
                        <a:rPr lang="es-ES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s-ES" sz="1200" b="0" dirty="0" err="1" smtClean="0">
                          <a:effectLst/>
                          <a:latin typeface="+mn-lt"/>
                        </a:rPr>
                        <a:t>educațională</a:t>
                      </a:r>
                      <a:r>
                        <a:rPr lang="es-ES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s-ES" sz="1200" b="0" dirty="0" err="1" smtClean="0">
                          <a:effectLst/>
                          <a:latin typeface="+mn-lt"/>
                        </a:rPr>
                        <a:t>pentru</a:t>
                      </a:r>
                      <a:r>
                        <a:rPr lang="es-ES" sz="1200" b="0" dirty="0" smtClean="0">
                          <a:effectLst/>
                          <a:latin typeface="+mn-lt"/>
                        </a:rPr>
                        <a:t> nivel </a:t>
                      </a:r>
                      <a:r>
                        <a:rPr lang="es-ES" sz="1200" b="0" dirty="0" err="1" smtClean="0">
                          <a:effectLst/>
                          <a:latin typeface="+mn-lt"/>
                        </a:rPr>
                        <a:t>preșcolar</a:t>
                      </a:r>
                      <a:r>
                        <a:rPr lang="es-ES" sz="1200" b="0" dirty="0" smtClean="0">
                          <a:effectLst/>
                          <a:latin typeface="+mn-lt"/>
                        </a:rPr>
                        <a:t> </a:t>
                      </a:r>
                      <a:endParaRPr lang="en-GB" sz="1200" b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Decembrie 2023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39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Infrastructura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educațională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pentru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învățământ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primar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, </a:t>
                      </a: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secundar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</a:t>
                      </a:r>
                      <a:endParaRPr lang="en-US" sz="1200" b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Decembrie 2023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GB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671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Infrastructura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educațională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pentru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învățământ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terțiar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</a:t>
                      </a:r>
                      <a:endParaRPr lang="en-US" sz="1200" b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Decembrie 2023</a:t>
                      </a:r>
                      <a:endParaRPr lang="x-none" sz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dirty="0"/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rgbClr val="002060"/>
                          </a:solidFill>
                        </a:rPr>
                        <a:t>13,7</a:t>
                      </a:r>
                      <a:endParaRPr lang="en-GB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71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Proiecte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integrate de </a:t>
                      </a: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dezvoltare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urbană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(P7)</a:t>
                      </a:r>
                      <a:endParaRPr lang="en-US" sz="1200" b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Decembrie 2023</a:t>
                      </a:r>
                      <a:endParaRPr lang="x-none" sz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dirty="0"/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rgbClr val="002060"/>
                          </a:solidFill>
                        </a:rPr>
                        <a:t>25</a:t>
                      </a:r>
                      <a:endParaRPr lang="en-GB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119">
                <a:tc>
                  <a:txBody>
                    <a:bodyPr/>
                    <a:lstStyle/>
                    <a:p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Dezvoltarea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antreprenoriatului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/ </a:t>
                      </a: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Incubatoare</a:t>
                      </a:r>
                      <a:r>
                        <a:rPr lang="en-US" sz="1200" b="0" dirty="0" smtClean="0">
                          <a:effectLst/>
                          <a:latin typeface="+mn-lt"/>
                        </a:rPr>
                        <a:t> de </a:t>
                      </a:r>
                      <a:r>
                        <a:rPr lang="en-US" sz="1200" b="0" dirty="0" err="1" smtClean="0">
                          <a:effectLst/>
                          <a:latin typeface="+mn-lt"/>
                        </a:rPr>
                        <a:t>afaceri</a:t>
                      </a:r>
                      <a:endParaRPr lang="en-US" sz="1200" b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Decembrie 2023</a:t>
                      </a:r>
                      <a:endParaRPr lang="x-none" sz="12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dirty="0"/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rgbClr val="002060"/>
                          </a:solidFill>
                        </a:rPr>
                        <a:t>3,7</a:t>
                      </a:r>
                      <a:endParaRPr lang="en-GB" sz="1200" dirty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9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AF46766-ADD7-49FC-888A-43BA67A199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82" b="20662"/>
          <a:stretch/>
        </p:blipFill>
        <p:spPr bwMode="auto">
          <a:xfrm>
            <a:off x="508912" y="195770"/>
            <a:ext cx="10048875" cy="11453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5BAFC6C0-D24E-5652-B183-FE9C2847995F}"/>
              </a:ext>
            </a:extLst>
          </p:cNvPr>
          <p:cNvGrpSpPr/>
          <p:nvPr/>
        </p:nvGrpSpPr>
        <p:grpSpPr>
          <a:xfrm>
            <a:off x="596987" y="5853035"/>
            <a:ext cx="11111049" cy="971915"/>
            <a:chOff x="677171" y="5886085"/>
            <a:chExt cx="11111049" cy="971915"/>
          </a:xfrm>
        </p:grpSpPr>
        <p:pic>
          <p:nvPicPr>
            <p:cNvPr id="5" name="ymail_attachmentIdc0991bef-7767-41d6-abb8-802c47018cce">
              <a:extLst>
                <a:ext uri="{FF2B5EF4-FFF2-40B4-BE49-F238E27FC236}">
                  <a16:creationId xmlns="" xmlns:a16="http://schemas.microsoft.com/office/drawing/2014/main" id="{8605650D-292E-8353-DDB8-C0B69DA878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12" t="11445" r="67771" b="72407"/>
            <a:stretch/>
          </p:blipFill>
          <p:spPr bwMode="auto">
            <a:xfrm>
              <a:off x="677171" y="5886085"/>
              <a:ext cx="2037749" cy="773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="" xmlns:a16="http://schemas.microsoft.com/office/drawing/2014/main" id="{E596EEF7-046A-C6AA-E33E-04CF91510F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667" t="12881" r="5975" b="24870"/>
            <a:stretch/>
          </p:blipFill>
          <p:spPr bwMode="auto">
            <a:xfrm>
              <a:off x="11120437" y="5900370"/>
              <a:ext cx="667783" cy="79196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4" name="Picture 13">
              <a:extLst>
                <a:ext uri="{FF2B5EF4-FFF2-40B4-BE49-F238E27FC236}">
                  <a16:creationId xmlns="" xmlns:a16="http://schemas.microsoft.com/office/drawing/2014/main" id="{7C7F5E15-0791-4C69-4768-73F8C09B25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63" t="52327" r="-1" b="17825"/>
            <a:stretch/>
          </p:blipFill>
          <p:spPr>
            <a:xfrm>
              <a:off x="4312517" y="6364939"/>
              <a:ext cx="5306865" cy="493061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="" xmlns:a16="http://schemas.microsoft.com/office/drawing/2014/main" id="{40B963D0-9BA5-31C0-F9EE-348C2A27D1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63" t="28354" r="-1" b="41799"/>
            <a:stretch/>
          </p:blipFill>
          <p:spPr>
            <a:xfrm>
              <a:off x="2603368" y="6107580"/>
              <a:ext cx="8661661" cy="377548"/>
            </a:xfrm>
            <a:prstGeom prst="rect">
              <a:avLst/>
            </a:prstGeom>
          </p:spPr>
        </p:pic>
      </p:grp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D902EC1-3977-6BA6-0BB2-C635D7925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68" y="1485218"/>
            <a:ext cx="10610329" cy="4367817"/>
          </a:xfrm>
        </p:spPr>
        <p:txBody>
          <a:bodyPr>
            <a:normAutofit/>
          </a:bodyPr>
          <a:lstStyle/>
          <a:p>
            <a:endParaRPr lang="en-US" sz="2600" i="1" dirty="0">
              <a:solidFill>
                <a:schemeClr val="tx1"/>
              </a:solidFill>
            </a:endParaRPr>
          </a:p>
          <a:p>
            <a:endParaRPr lang="en-US" sz="2600" i="1" dirty="0">
              <a:solidFill>
                <a:schemeClr val="tx1"/>
              </a:solidFill>
            </a:endParaRPr>
          </a:p>
          <a:p>
            <a:endParaRPr lang="en-US" sz="2600" b="1" i="1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7">
            <a:extLst>
              <a:ext uri="{FF2B5EF4-FFF2-40B4-BE49-F238E27FC236}">
                <a16:creationId xmlns="" xmlns:a16="http://schemas.microsoft.com/office/drawing/2014/main" id="{B26691AC-81F9-BB53-C1CD-87383B71F9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7232159"/>
              </p:ext>
            </p:extLst>
          </p:nvPr>
        </p:nvGraphicFramePr>
        <p:xfrm>
          <a:off x="637480" y="1388078"/>
          <a:ext cx="10786061" cy="36725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00333">
                  <a:extLst>
                    <a:ext uri="{9D8B030D-6E8A-4147-A177-3AD203B41FA5}">
                      <a16:colId xmlns="" xmlns:a16="http://schemas.microsoft.com/office/drawing/2014/main" val="3953335298"/>
                    </a:ext>
                  </a:extLst>
                </a:gridCol>
                <a:gridCol w="2488557">
                  <a:extLst>
                    <a:ext uri="{9D8B030D-6E8A-4147-A177-3AD203B41FA5}">
                      <a16:colId xmlns="" xmlns:a16="http://schemas.microsoft.com/office/drawing/2014/main" val="2245262090"/>
                    </a:ext>
                  </a:extLst>
                </a:gridCol>
                <a:gridCol w="2997171">
                  <a:extLst>
                    <a:ext uri="{9D8B030D-6E8A-4147-A177-3AD203B41FA5}">
                      <a16:colId xmlns="" xmlns:a16="http://schemas.microsoft.com/office/drawing/2014/main" val="3242507186"/>
                    </a:ext>
                  </a:extLst>
                </a:gridCol>
              </a:tblGrid>
              <a:tr h="57961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</a:pPr>
                      <a:r>
                        <a:rPr lang="ro-RO" sz="1200" dirty="0" smtClean="0">
                          <a:effectLst/>
                        </a:rPr>
                        <a:t>Programul Regional Sud Vest Oltenia</a:t>
                      </a:r>
                      <a:endParaRPr lang="x-none" sz="1200" b="1" dirty="0">
                        <a:effectLst/>
                        <a:latin typeface="Trebuchet MS" panose="020B0703020202090204" pitchFamily="34" charset="0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</a:pPr>
                      <a:r>
                        <a:rPr lang="it-IT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Apeluri </a:t>
                      </a:r>
                      <a:r>
                        <a:rPr lang="ro-RO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ÎN LUCRU </a:t>
                      </a:r>
                      <a:r>
                        <a:rPr lang="it-IT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la</a:t>
                      </a:r>
                      <a:r>
                        <a:rPr lang="ro-RO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17.10.2023</a:t>
                      </a:r>
                      <a:endParaRPr lang="x-non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3484178"/>
                  </a:ext>
                </a:extLst>
              </a:tr>
              <a:tr h="643814">
                <a:tc v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</a:rPr>
                        <a:t>Dată estimată pentru lansare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x-none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x-none" sz="1200" b="1" dirty="0">
                        <a:solidFill>
                          <a:srgbClr val="002060"/>
                        </a:solidFill>
                        <a:effectLst/>
                        <a:latin typeface="Trebuchet MS" panose="020B0703020202090204" pitchFamily="34" charset="0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3FDA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Alocare apel (FEDR+BS) Euro</a:t>
                      </a:r>
                    </a:p>
                  </a:txBody>
                  <a:tcPr marL="68580" marR="68580" marT="0" marB="0" anchor="ctr">
                    <a:solidFill>
                      <a:srgbClr val="3FDA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2765066"/>
                  </a:ext>
                </a:extLst>
              </a:tr>
              <a:tr h="455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200" dirty="0" smtClean="0">
                          <a:effectLst/>
                          <a:latin typeface="+mn-lt"/>
                        </a:rPr>
                        <a:t>P1 Structuri de afaceri </a:t>
                      </a:r>
                      <a:r>
                        <a:rPr lang="ro-RO" sz="1200" dirty="0" smtClean="0">
                          <a:effectLst/>
                          <a:latin typeface="+mn-lt"/>
                        </a:rPr>
                        <a:t> - Incubatoare de afaceri</a:t>
                      </a:r>
                      <a:endParaRPr lang="en-GB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februarie 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4.984.499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7811868"/>
                  </a:ext>
                </a:extLst>
              </a:tr>
              <a:tr h="455622">
                <a:tc>
                  <a:txBody>
                    <a:bodyPr/>
                    <a:lstStyle/>
                    <a:p>
                      <a:pPr marL="0" marR="0" lvl="0" indent="0" algn="l" defTabSz="13716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+mn-lt"/>
                        </a:rPr>
                        <a:t>P</a:t>
                      </a:r>
                      <a:r>
                        <a:rPr lang="ro-RO" sz="1200" dirty="0" smtClean="0">
                          <a:effectLst/>
                          <a:latin typeface="+mn-lt"/>
                        </a:rPr>
                        <a:t>2 Digitalizare APL</a:t>
                      </a:r>
                      <a:endParaRPr lang="en-GB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ianuarie 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13.361.136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38404435"/>
                  </a:ext>
                </a:extLst>
              </a:tr>
              <a:tr h="455622">
                <a:tc>
                  <a:txBody>
                    <a:bodyPr/>
                    <a:lstStyle/>
                    <a:p>
                      <a:pPr marL="0" marR="0" lvl="0" indent="0" algn="l" defTabSz="13716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effectLst/>
                          <a:latin typeface="+mn-lt"/>
                        </a:rPr>
                        <a:t>P1</a:t>
                      </a:r>
                      <a:r>
                        <a:rPr lang="ro-RO" sz="1200" baseline="0" dirty="0" smtClean="0">
                          <a:effectLst/>
                          <a:latin typeface="+mn-lt"/>
                        </a:rPr>
                        <a:t> CDI în IMM-uri (Stimularea cererii  pentru inovare)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februarie 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25.550.000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9582086"/>
                  </a:ext>
                </a:extLst>
              </a:tr>
              <a:tr h="355927">
                <a:tc rowSpan="2">
                  <a:txBody>
                    <a:bodyPr/>
                    <a:lstStyle/>
                    <a:p>
                      <a:pPr marL="0" marR="0" lvl="0" indent="0" algn="l" defTabSz="13716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effectLst/>
                          <a:latin typeface="+mn-lt"/>
                        </a:rPr>
                        <a:t>P1</a:t>
                      </a:r>
                      <a:r>
                        <a:rPr lang="ro-RO" sz="1200" baseline="0" dirty="0" smtClean="0">
                          <a:effectLst/>
                          <a:latin typeface="+mn-lt"/>
                        </a:rPr>
                        <a:t> Infrastructuri CDI (</a:t>
                      </a:r>
                      <a:r>
                        <a:rPr lang="it-IT" sz="1200" baseline="0" dirty="0" smtClean="0">
                          <a:effectLst/>
                          <a:latin typeface="+mn-lt"/>
                        </a:rPr>
                        <a:t>Infrastructuri de cercetare, inovare sitransfer tehnologic in colaborare cu </a:t>
                      </a:r>
                      <a:r>
                        <a:rPr lang="ro-RO" sz="1200" baseline="0" dirty="0" smtClean="0">
                          <a:effectLst/>
                          <a:latin typeface="+mn-lt"/>
                        </a:rPr>
                        <a:t>IMM</a:t>
                      </a:r>
                      <a:r>
                        <a:rPr lang="it-IT" sz="1200" baseline="0" dirty="0" smtClean="0">
                          <a:effectLst/>
                          <a:latin typeface="+mn-lt"/>
                        </a:rPr>
                        <a:t>-urile</a:t>
                      </a:r>
                      <a:r>
                        <a:rPr lang="ro-RO" sz="1200" baseline="0" dirty="0" smtClean="0">
                          <a:effectLst/>
                          <a:latin typeface="+mn-lt"/>
                        </a:rPr>
                        <a:t>)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februarie 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20.100.000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87246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decembrie 2023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32.549.020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91229">
                <a:tc>
                  <a:txBody>
                    <a:bodyPr/>
                    <a:lstStyle/>
                    <a:p>
                      <a:pPr marL="0" marR="0" lvl="0" indent="0" algn="l" defTabSz="13716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effectLst/>
                          <a:latin typeface="+mn-lt"/>
                        </a:rPr>
                        <a:t>P8 Asistență tehnică – apel 2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x-none" sz="1200" b="1" dirty="0">
                          <a:effectLst/>
                          <a:latin typeface="+mn-lt"/>
                        </a:rPr>
                        <a:t>Total </a:t>
                      </a:r>
                      <a:endParaRPr lang="x-none" sz="1200" b="1" dirty="0"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96.544.655</a:t>
                      </a:r>
                      <a:endParaRPr lang="x-none" sz="12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429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AF46766-ADD7-49FC-888A-43BA67A199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82" b="20662"/>
          <a:stretch/>
        </p:blipFill>
        <p:spPr bwMode="auto">
          <a:xfrm>
            <a:off x="497338" y="203740"/>
            <a:ext cx="10048875" cy="11453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5BAFC6C0-D24E-5652-B183-FE9C2847995F}"/>
              </a:ext>
            </a:extLst>
          </p:cNvPr>
          <p:cNvGrpSpPr/>
          <p:nvPr/>
        </p:nvGrpSpPr>
        <p:grpSpPr>
          <a:xfrm>
            <a:off x="596987" y="5853035"/>
            <a:ext cx="11111049" cy="971915"/>
            <a:chOff x="677171" y="5886085"/>
            <a:chExt cx="11111049" cy="971915"/>
          </a:xfrm>
        </p:grpSpPr>
        <p:pic>
          <p:nvPicPr>
            <p:cNvPr id="5" name="ymail_attachmentIdc0991bef-7767-41d6-abb8-802c47018cce">
              <a:extLst>
                <a:ext uri="{FF2B5EF4-FFF2-40B4-BE49-F238E27FC236}">
                  <a16:creationId xmlns="" xmlns:a16="http://schemas.microsoft.com/office/drawing/2014/main" id="{8605650D-292E-8353-DDB8-C0B69DA878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12" t="11445" r="67771" b="72407"/>
            <a:stretch/>
          </p:blipFill>
          <p:spPr bwMode="auto">
            <a:xfrm>
              <a:off x="677171" y="5886085"/>
              <a:ext cx="2037749" cy="773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="" xmlns:a16="http://schemas.microsoft.com/office/drawing/2014/main" id="{E596EEF7-046A-C6AA-E33E-04CF91510F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667" t="12881" r="5975" b="24870"/>
            <a:stretch/>
          </p:blipFill>
          <p:spPr bwMode="auto">
            <a:xfrm>
              <a:off x="11120437" y="5900370"/>
              <a:ext cx="667783" cy="79196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4" name="Picture 13">
              <a:extLst>
                <a:ext uri="{FF2B5EF4-FFF2-40B4-BE49-F238E27FC236}">
                  <a16:creationId xmlns="" xmlns:a16="http://schemas.microsoft.com/office/drawing/2014/main" id="{7C7F5E15-0791-4C69-4768-73F8C09B25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63" t="52327" r="-1" b="17825"/>
            <a:stretch/>
          </p:blipFill>
          <p:spPr>
            <a:xfrm>
              <a:off x="4312517" y="6364939"/>
              <a:ext cx="5306865" cy="493061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="" xmlns:a16="http://schemas.microsoft.com/office/drawing/2014/main" id="{40B963D0-9BA5-31C0-F9EE-348C2A27D1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63" t="28354" r="-1" b="41799"/>
            <a:stretch/>
          </p:blipFill>
          <p:spPr>
            <a:xfrm>
              <a:off x="2603368" y="6107580"/>
              <a:ext cx="8661661" cy="377548"/>
            </a:xfrm>
            <a:prstGeom prst="rect">
              <a:avLst/>
            </a:prstGeom>
          </p:spPr>
        </p:pic>
      </p:grp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D902EC1-3977-6BA6-0BB2-C635D7925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68" y="1485218"/>
            <a:ext cx="10610329" cy="4367817"/>
          </a:xfrm>
        </p:spPr>
        <p:txBody>
          <a:bodyPr>
            <a:normAutofit/>
          </a:bodyPr>
          <a:lstStyle/>
          <a:p>
            <a:endParaRPr lang="en-US" sz="2600" i="1" dirty="0">
              <a:solidFill>
                <a:schemeClr val="tx1"/>
              </a:solidFill>
            </a:endParaRPr>
          </a:p>
          <a:p>
            <a:endParaRPr lang="en-US" sz="2600" i="1" dirty="0">
              <a:solidFill>
                <a:schemeClr val="tx1"/>
              </a:solidFill>
            </a:endParaRPr>
          </a:p>
          <a:p>
            <a:endParaRPr lang="en-US" sz="2600" b="1" i="1" dirty="0">
              <a:solidFill>
                <a:schemeClr val="tx1"/>
              </a:solidFill>
            </a:endParaRPr>
          </a:p>
        </p:txBody>
      </p:sp>
      <p:graphicFrame>
        <p:nvGraphicFramePr>
          <p:cNvPr id="9" name="Table 7">
            <a:extLst>
              <a:ext uri="{FF2B5EF4-FFF2-40B4-BE49-F238E27FC236}">
                <a16:creationId xmlns="" xmlns:a16="http://schemas.microsoft.com/office/drawing/2014/main" id="{B26691AC-81F9-BB53-C1CD-87383B71F9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923364"/>
              </p:ext>
            </p:extLst>
          </p:nvPr>
        </p:nvGraphicFramePr>
        <p:xfrm>
          <a:off x="497338" y="1388078"/>
          <a:ext cx="11447736" cy="44647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44656">
                  <a:extLst>
                    <a:ext uri="{9D8B030D-6E8A-4147-A177-3AD203B41FA5}">
                      <a16:colId xmlns="" xmlns:a16="http://schemas.microsoft.com/office/drawing/2014/main" val="3953335298"/>
                    </a:ext>
                  </a:extLst>
                </a:gridCol>
                <a:gridCol w="2530656">
                  <a:extLst>
                    <a:ext uri="{9D8B030D-6E8A-4147-A177-3AD203B41FA5}">
                      <a16:colId xmlns="" xmlns:a16="http://schemas.microsoft.com/office/drawing/2014/main" val="2245262090"/>
                    </a:ext>
                  </a:extLst>
                </a:gridCol>
                <a:gridCol w="3672424">
                  <a:extLst>
                    <a:ext uri="{9D8B030D-6E8A-4147-A177-3AD203B41FA5}">
                      <a16:colId xmlns="" xmlns:a16="http://schemas.microsoft.com/office/drawing/2014/main" val="3242507186"/>
                    </a:ext>
                  </a:extLst>
                </a:gridCol>
              </a:tblGrid>
              <a:tr h="5101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</a:pPr>
                      <a:r>
                        <a:rPr lang="ro-RO" sz="1400" dirty="0" smtClean="0">
                          <a:effectLst/>
                        </a:rPr>
                        <a:t>Programul Regional Sud Vest Oltenia</a:t>
                      </a:r>
                      <a:endParaRPr lang="x-none" sz="1400" b="1" dirty="0">
                        <a:effectLst/>
                        <a:latin typeface="Trebuchet MS" panose="020B0703020202090204" pitchFamily="34" charset="0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800"/>
                        </a:spcBef>
                      </a:pPr>
                      <a:r>
                        <a:rPr lang="it-IT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Alte</a:t>
                      </a:r>
                      <a:r>
                        <a:rPr lang="it-IT" sz="1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apeluri </a:t>
                      </a:r>
                      <a:r>
                        <a:rPr lang="ro-RO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estimate </a:t>
                      </a:r>
                      <a:r>
                        <a:rPr lang="ro-RO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 fi lansate </a:t>
                      </a:r>
                      <a:r>
                        <a:rPr lang="en-GB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in</a:t>
                      </a:r>
                      <a:r>
                        <a:rPr lang="en-GB" sz="1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b="1" kern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cursul</a:t>
                      </a:r>
                      <a:r>
                        <a:rPr lang="en-GB" sz="1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400" b="1" kern="1200" baseline="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anului</a:t>
                      </a:r>
                      <a:r>
                        <a:rPr lang="en-GB" sz="1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o-RO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2024</a:t>
                      </a:r>
                      <a:endParaRPr lang="x-non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3484178"/>
                  </a:ext>
                </a:extLst>
              </a:tr>
              <a:tr h="393948">
                <a:tc vMerge="1">
                  <a:txBody>
                    <a:bodyPr/>
                    <a:lstStyle/>
                    <a:p>
                      <a:endParaRPr lang="x-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</a:rPr>
                        <a:t>Dată estimată pentru lansare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x-none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x-none" sz="1200" b="1" dirty="0">
                        <a:solidFill>
                          <a:srgbClr val="002060"/>
                        </a:solidFill>
                        <a:effectLst/>
                        <a:latin typeface="Trebuchet MS" panose="020B0703020202090204" pitchFamily="34" charset="0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3FDA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Alocare apel (FEDR+BS) Euro</a:t>
                      </a:r>
                    </a:p>
                  </a:txBody>
                  <a:tcPr marL="68580" marR="68580" marT="0" marB="0" anchor="ctr">
                    <a:solidFill>
                      <a:srgbClr val="3FDAD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2765066"/>
                  </a:ext>
                </a:extLst>
              </a:tr>
              <a:tr h="4556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it-IT" sz="1200" dirty="0" smtClean="0">
                          <a:effectLst/>
                          <a:latin typeface="+mn-lt"/>
                        </a:rPr>
                        <a:t>P1 </a:t>
                      </a:r>
                      <a:r>
                        <a:rPr lang="ro-RO" sz="1200" dirty="0" smtClean="0">
                          <a:effectLst/>
                          <a:latin typeface="+mn-lt"/>
                        </a:rPr>
                        <a:t>Transfer tehnologic și inovare</a:t>
                      </a:r>
                      <a:endParaRPr lang="en-GB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martie 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15.448.235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7811868"/>
                  </a:ext>
                </a:extLst>
              </a:tr>
              <a:tr h="455622">
                <a:tc>
                  <a:txBody>
                    <a:bodyPr/>
                    <a:lstStyle/>
                    <a:p>
                      <a:pPr marL="0" marR="0" lvl="0" indent="0" algn="l" defTabSz="13716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effectLst/>
                          <a:latin typeface="+mn-lt"/>
                        </a:rPr>
                        <a:t>P</a:t>
                      </a:r>
                      <a:r>
                        <a:rPr lang="ro-RO" sz="1200" dirty="0" smtClean="0">
                          <a:effectLst/>
                          <a:latin typeface="+mn-lt"/>
                        </a:rPr>
                        <a:t>1 Dezvoltarea competențelor pentru specializare inteligentă, tranziție industrială și </a:t>
                      </a:r>
                      <a:r>
                        <a:rPr lang="ro-RO" sz="1200" dirty="0" err="1" smtClean="0">
                          <a:effectLst/>
                          <a:latin typeface="+mn-lt"/>
                        </a:rPr>
                        <a:t>antreprenoriat</a:t>
                      </a:r>
                      <a:endParaRPr lang="en-GB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martie 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294.117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38404435"/>
                  </a:ext>
                </a:extLst>
              </a:tr>
              <a:tr h="455622">
                <a:tc>
                  <a:txBody>
                    <a:bodyPr/>
                    <a:lstStyle/>
                    <a:p>
                      <a:pPr marL="0" marR="0" lvl="0" indent="0" algn="l" defTabSz="13716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effectLst/>
                          <a:latin typeface="+mn-lt"/>
                        </a:rPr>
                        <a:t>P1 Competitivitate IMM-uri – Instrumente financiare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martie 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29.411.765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9582086"/>
                  </a:ext>
                </a:extLst>
              </a:tr>
              <a:tr h="455622">
                <a:tc>
                  <a:txBody>
                    <a:bodyPr/>
                    <a:lstStyle/>
                    <a:p>
                      <a:pPr marL="0" marR="0" lvl="0" indent="0" algn="l" defTabSz="13716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effectLst/>
                          <a:latin typeface="+mn-lt"/>
                        </a:rPr>
                        <a:t>Eficiență energetica clădiri rezidențiale – Instrumente financiare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martie 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37.731.690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8724638"/>
                  </a:ext>
                </a:extLst>
              </a:tr>
              <a:tr h="3531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effectLst/>
                          <a:latin typeface="+mn-lt"/>
                        </a:rPr>
                        <a:t>P7 Infrastructura de turism în rural</a:t>
                      </a:r>
                      <a:endParaRPr lang="en-GB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martie 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11.764.706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8685633"/>
                  </a:ext>
                </a:extLst>
              </a:tr>
              <a:tr h="383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effectLst/>
                          <a:latin typeface="+mn-lt"/>
                        </a:rPr>
                        <a:t>P7 Patrimoniu </a:t>
                      </a:r>
                      <a:r>
                        <a:rPr lang="ro-RO" sz="1200" dirty="0" err="1" smtClean="0">
                          <a:effectLst/>
                          <a:latin typeface="+mn-lt"/>
                        </a:rPr>
                        <a:t>culturalrural</a:t>
                      </a:r>
                      <a:endParaRPr lang="en-GB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martie 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11.764.706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79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effectLst/>
                          <a:latin typeface="+mn-lt"/>
                        </a:rPr>
                        <a:t>P6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Investiții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în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dezvoltarea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infrastructurii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educaționale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pentru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învățământ</a:t>
                      </a:r>
                      <a:r>
                        <a:rPr lang="ro-RO" sz="1200" dirty="0" smtClean="0">
                          <a:effectLst/>
                          <a:latin typeface="+mn-lt"/>
                        </a:rPr>
                        <a:t> preșcolar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martie 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4.047.446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794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o-RO" sz="1200" dirty="0" smtClean="0">
                          <a:effectLst/>
                          <a:latin typeface="+mn-lt"/>
                        </a:rPr>
                        <a:t>P6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Investiții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în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dezvoltarea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infrastructurii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educaționale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pentru</a:t>
                      </a:r>
                      <a:r>
                        <a:rPr lang="en-GB" sz="120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GB" sz="1200" dirty="0" err="1" smtClean="0">
                          <a:effectLst/>
                          <a:latin typeface="+mn-lt"/>
                        </a:rPr>
                        <a:t>învățământ</a:t>
                      </a:r>
                      <a:r>
                        <a:rPr lang="ro-RO" sz="1200" dirty="0" smtClean="0">
                          <a:effectLst/>
                          <a:latin typeface="+mn-lt"/>
                        </a:rPr>
                        <a:t> terțiar</a:t>
                      </a:r>
                      <a:endParaRPr lang="en-US" sz="12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martie 2024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8.715.122</a:t>
                      </a: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x-none" sz="1200" b="1" dirty="0">
                          <a:effectLst/>
                          <a:latin typeface="+mn-lt"/>
                        </a:rPr>
                        <a:t>Total </a:t>
                      </a:r>
                      <a:endParaRPr lang="x-none" sz="1200" b="1" dirty="0"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1E93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x-none" sz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o-RO" sz="1200" b="1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Segoe UI" panose="020B0502040204020203" pitchFamily="34" charset="0"/>
                          <a:cs typeface="Calibri" panose="020F0502020204030204" pitchFamily="34" charset="0"/>
                        </a:rPr>
                        <a:t>119.177.787</a:t>
                      </a:r>
                      <a:endParaRPr lang="x-none" sz="1200" b="1" dirty="0">
                        <a:solidFill>
                          <a:srgbClr val="002060"/>
                        </a:solidFill>
                        <a:effectLst/>
                        <a:latin typeface="+mn-lt"/>
                        <a:ea typeface="Segoe UI" panose="020B0502040204020203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772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DAF46766-ADD7-49FC-888A-43BA67A199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482" b="20662"/>
          <a:stretch/>
        </p:blipFill>
        <p:spPr bwMode="auto">
          <a:xfrm>
            <a:off x="530387" y="372872"/>
            <a:ext cx="10048875" cy="11453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5BAFC6C0-D24E-5652-B183-FE9C2847995F}"/>
              </a:ext>
            </a:extLst>
          </p:cNvPr>
          <p:cNvGrpSpPr/>
          <p:nvPr/>
        </p:nvGrpSpPr>
        <p:grpSpPr>
          <a:xfrm>
            <a:off x="630037" y="5886085"/>
            <a:ext cx="11111049" cy="971915"/>
            <a:chOff x="677171" y="5886085"/>
            <a:chExt cx="11111049" cy="971915"/>
          </a:xfrm>
        </p:grpSpPr>
        <p:pic>
          <p:nvPicPr>
            <p:cNvPr id="5" name="ymail_attachmentIdc0991bef-7767-41d6-abb8-802c47018cce">
              <a:extLst>
                <a:ext uri="{FF2B5EF4-FFF2-40B4-BE49-F238E27FC236}">
                  <a16:creationId xmlns="" xmlns:a16="http://schemas.microsoft.com/office/drawing/2014/main" id="{8605650D-292E-8353-DDB8-C0B69DA878F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312" t="11445" r="67771" b="72407"/>
            <a:stretch/>
          </p:blipFill>
          <p:spPr bwMode="auto">
            <a:xfrm>
              <a:off x="677171" y="5886085"/>
              <a:ext cx="2037749" cy="7739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="" xmlns:a16="http://schemas.microsoft.com/office/drawing/2014/main" id="{E596EEF7-046A-C6AA-E33E-04CF91510F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667" t="12881" r="5975" b="24870"/>
            <a:stretch/>
          </p:blipFill>
          <p:spPr bwMode="auto">
            <a:xfrm>
              <a:off x="11120437" y="5900370"/>
              <a:ext cx="667783" cy="791967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4" name="Picture 13">
              <a:extLst>
                <a:ext uri="{FF2B5EF4-FFF2-40B4-BE49-F238E27FC236}">
                  <a16:creationId xmlns="" xmlns:a16="http://schemas.microsoft.com/office/drawing/2014/main" id="{7C7F5E15-0791-4C69-4768-73F8C09B256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63" t="52327" r="-1" b="17825"/>
            <a:stretch/>
          </p:blipFill>
          <p:spPr>
            <a:xfrm>
              <a:off x="4312517" y="6364939"/>
              <a:ext cx="5306865" cy="493061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="" xmlns:a16="http://schemas.microsoft.com/office/drawing/2014/main" id="{40B963D0-9BA5-31C0-F9EE-348C2A27D11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563" t="28354" r="-1" b="41799"/>
            <a:stretch/>
          </p:blipFill>
          <p:spPr>
            <a:xfrm>
              <a:off x="2603368" y="6107580"/>
              <a:ext cx="8661661" cy="377548"/>
            </a:xfrm>
            <a:prstGeom prst="rect">
              <a:avLst/>
            </a:prstGeom>
          </p:spPr>
        </p:pic>
      </p:grp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D902EC1-3977-6BA6-0BB2-C635D7925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7118" y="1518268"/>
            <a:ext cx="10610329" cy="4367817"/>
          </a:xfrm>
        </p:spPr>
        <p:txBody>
          <a:bodyPr>
            <a:normAutofit/>
          </a:bodyPr>
          <a:lstStyle/>
          <a:p>
            <a:r>
              <a:rPr lang="en-US" sz="2600" b="1" i="1" dirty="0">
                <a:solidFill>
                  <a:schemeClr val="tx1"/>
                </a:solidFill>
              </a:rPr>
              <a:t>       </a:t>
            </a:r>
          </a:p>
          <a:p>
            <a:endParaRPr lang="en-US" sz="2600" b="1" i="1" dirty="0">
              <a:solidFill>
                <a:schemeClr val="tx1"/>
              </a:solidFill>
            </a:endParaRPr>
          </a:p>
          <a:p>
            <a:endParaRPr lang="en-US" sz="2600" b="1" i="1" dirty="0">
              <a:solidFill>
                <a:schemeClr val="tx1"/>
              </a:solidFill>
            </a:endParaRPr>
          </a:p>
          <a:p>
            <a:pPr algn="ctr"/>
            <a:r>
              <a:rPr lang="en-US" sz="4400" b="1" i="1" dirty="0" smtClean="0">
                <a:solidFill>
                  <a:schemeClr val="tx1"/>
                </a:solidFill>
              </a:rPr>
              <a:t>V</a:t>
            </a:r>
            <a:r>
              <a:rPr lang="ro-RO" sz="4400" b="1" i="1" dirty="0" smtClean="0">
                <a:solidFill>
                  <a:schemeClr val="tx1"/>
                </a:solidFill>
              </a:rPr>
              <a:t>ă</a:t>
            </a:r>
            <a:r>
              <a:rPr lang="en-US" sz="4400" b="1" i="1" dirty="0" smtClean="0">
                <a:solidFill>
                  <a:schemeClr val="tx1"/>
                </a:solidFill>
              </a:rPr>
              <a:t> </a:t>
            </a:r>
            <a:r>
              <a:rPr lang="en-US" sz="4400" b="1" i="1" dirty="0" err="1" smtClean="0">
                <a:solidFill>
                  <a:schemeClr val="tx1"/>
                </a:solidFill>
              </a:rPr>
              <a:t>mul</a:t>
            </a:r>
            <a:r>
              <a:rPr lang="ro-RO" sz="4400" b="1" i="1" dirty="0" smtClean="0">
                <a:solidFill>
                  <a:schemeClr val="tx1"/>
                </a:solidFill>
              </a:rPr>
              <a:t>ț</a:t>
            </a:r>
            <a:r>
              <a:rPr lang="en-US" sz="4400" b="1" i="1" dirty="0" err="1" smtClean="0">
                <a:solidFill>
                  <a:schemeClr val="tx1"/>
                </a:solidFill>
              </a:rPr>
              <a:t>umim</a:t>
            </a:r>
            <a:r>
              <a:rPr lang="en-US" sz="4400" b="1" i="1" dirty="0">
                <a:solidFill>
                  <a:schemeClr val="tx1"/>
                </a:solidFill>
              </a:rPr>
              <a:t>!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61467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715</Words>
  <Application>Microsoft Office PowerPoint</Application>
  <PresentationFormat>Widescreen</PresentationFormat>
  <Paragraphs>202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Eastman Roman Trial DemiBold</vt:lpstr>
      <vt:lpstr>Segoe UI</vt:lpstr>
      <vt:lpstr>Times New Roman</vt:lpstr>
      <vt:lpstr>Trebuchet MS</vt:lpstr>
      <vt:lpstr>Office Theme</vt:lpstr>
      <vt:lpstr>Informare privind implementarea PR SV Oltenia 2021-2027  octombrie 2023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Numele evenimentului</dc:title>
  <dc:creator>Millo</dc:creator>
  <cp:lastModifiedBy>Catalin Catana</cp:lastModifiedBy>
  <cp:revision>96</cp:revision>
  <dcterms:created xsi:type="dcterms:W3CDTF">2023-06-29T10:39:21Z</dcterms:created>
  <dcterms:modified xsi:type="dcterms:W3CDTF">2023-10-15T14:51:08Z</dcterms:modified>
</cp:coreProperties>
</file>